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81"/>
  </p:notesMasterIdLst>
  <p:handoutMasterIdLst>
    <p:handoutMasterId r:id="rId82"/>
  </p:handoutMasterIdLst>
  <p:sldIdLst>
    <p:sldId id="256" r:id="rId2"/>
    <p:sldId id="558" r:id="rId3"/>
    <p:sldId id="553" r:id="rId4"/>
    <p:sldId id="576" r:id="rId5"/>
    <p:sldId id="552" r:id="rId6"/>
    <p:sldId id="487" r:id="rId7"/>
    <p:sldId id="565" r:id="rId8"/>
    <p:sldId id="610" r:id="rId9"/>
    <p:sldId id="559" r:id="rId10"/>
    <p:sldId id="542" r:id="rId11"/>
    <p:sldId id="554" r:id="rId12"/>
    <p:sldId id="555" r:id="rId13"/>
    <p:sldId id="488" r:id="rId14"/>
    <p:sldId id="562" r:id="rId15"/>
    <p:sldId id="561" r:id="rId16"/>
    <p:sldId id="560" r:id="rId17"/>
    <p:sldId id="536" r:id="rId18"/>
    <p:sldId id="537" r:id="rId19"/>
    <p:sldId id="556" r:id="rId20"/>
    <p:sldId id="538" r:id="rId21"/>
    <p:sldId id="544" r:id="rId22"/>
    <p:sldId id="534" r:id="rId23"/>
    <p:sldId id="545" r:id="rId24"/>
    <p:sldId id="546" r:id="rId25"/>
    <p:sldId id="563" r:id="rId26"/>
    <p:sldId id="498" r:id="rId27"/>
    <p:sldId id="512" r:id="rId28"/>
    <p:sldId id="513" r:id="rId29"/>
    <p:sldId id="514" r:id="rId30"/>
    <p:sldId id="516" r:id="rId31"/>
    <p:sldId id="515" r:id="rId32"/>
    <p:sldId id="564" r:id="rId33"/>
    <p:sldId id="543" r:id="rId34"/>
    <p:sldId id="547" r:id="rId35"/>
    <p:sldId id="568" r:id="rId36"/>
    <p:sldId id="548" r:id="rId37"/>
    <p:sldId id="551" r:id="rId38"/>
    <p:sldId id="557" r:id="rId39"/>
    <p:sldId id="567" r:id="rId40"/>
    <p:sldId id="566" r:id="rId41"/>
    <p:sldId id="603" r:id="rId42"/>
    <p:sldId id="570" r:id="rId43"/>
    <p:sldId id="571" r:id="rId44"/>
    <p:sldId id="572" r:id="rId45"/>
    <p:sldId id="573" r:id="rId46"/>
    <p:sldId id="574" r:id="rId47"/>
    <p:sldId id="575" r:id="rId48"/>
    <p:sldId id="577" r:id="rId49"/>
    <p:sldId id="578" r:id="rId50"/>
    <p:sldId id="579" r:id="rId51"/>
    <p:sldId id="580" r:id="rId52"/>
    <p:sldId id="581" r:id="rId53"/>
    <p:sldId id="582" r:id="rId54"/>
    <p:sldId id="604" r:id="rId55"/>
    <p:sldId id="583" r:id="rId56"/>
    <p:sldId id="584" r:id="rId57"/>
    <p:sldId id="585" r:id="rId58"/>
    <p:sldId id="586" r:id="rId59"/>
    <p:sldId id="587" r:id="rId60"/>
    <p:sldId id="588" r:id="rId61"/>
    <p:sldId id="589" r:id="rId62"/>
    <p:sldId id="590" r:id="rId63"/>
    <p:sldId id="591" r:id="rId64"/>
    <p:sldId id="605" r:id="rId65"/>
    <p:sldId id="592" r:id="rId66"/>
    <p:sldId id="593" r:id="rId67"/>
    <p:sldId id="606" r:id="rId68"/>
    <p:sldId id="607" r:id="rId69"/>
    <p:sldId id="594" r:id="rId70"/>
    <p:sldId id="595" r:id="rId71"/>
    <p:sldId id="596" r:id="rId72"/>
    <p:sldId id="597" r:id="rId73"/>
    <p:sldId id="598" r:id="rId74"/>
    <p:sldId id="599" r:id="rId75"/>
    <p:sldId id="600" r:id="rId76"/>
    <p:sldId id="608" r:id="rId77"/>
    <p:sldId id="601" r:id="rId78"/>
    <p:sldId id="602" r:id="rId79"/>
    <p:sldId id="609" r:id="rId80"/>
  </p:sldIdLst>
  <p:sldSz cx="9144000" cy="6858000" type="screen4x3"/>
  <p:notesSz cx="9144000" cy="6858000"/>
  <p:defaultTextStyle>
    <a:defPPr>
      <a:defRPr lang="ru-RU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00080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0" autoAdjust="0"/>
    <p:restoredTop sz="94643" autoAdjust="0"/>
  </p:normalViewPr>
  <p:slideViewPr>
    <p:cSldViewPr>
      <p:cViewPr varScale="1">
        <p:scale>
          <a:sx n="110" d="100"/>
          <a:sy n="110" d="100"/>
        </p:scale>
        <p:origin x="182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79484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04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91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83640C5-B086-45D8-B3E4-6625B1B3888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3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79484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9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66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166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91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66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3F45294-5BE5-4FA0-89DB-3968CC8957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88813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F45294-5BE5-4FA0-89DB-3968CC895711}" type="slidenum">
              <a:rPr lang="ru-RU" smtClean="0"/>
              <a:pPr>
                <a:defRPr/>
              </a:pPr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545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7"/>
          <p:cNvGrpSpPr>
            <a:grpSpLocks/>
          </p:cNvGrpSpPr>
          <p:nvPr userDrawn="1"/>
        </p:nvGrpSpPr>
        <p:grpSpPr bwMode="auto">
          <a:xfrm rot="10800000">
            <a:off x="3635375" y="6237288"/>
            <a:ext cx="4897438" cy="144462"/>
            <a:chOff x="249" y="210"/>
            <a:chExt cx="3085" cy="272"/>
          </a:xfrm>
        </p:grpSpPr>
        <p:sp>
          <p:nvSpPr>
            <p:cNvPr id="5" name="Line 18"/>
            <p:cNvSpPr>
              <a:spLocks noChangeShapeType="1"/>
            </p:cNvSpPr>
            <p:nvPr userDrawn="1"/>
          </p:nvSpPr>
          <p:spPr bwMode="auto">
            <a:xfrm>
              <a:off x="249" y="210"/>
              <a:ext cx="2086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6" name="Line 19"/>
            <p:cNvSpPr>
              <a:spLocks noChangeShapeType="1"/>
            </p:cNvSpPr>
            <p:nvPr userDrawn="1"/>
          </p:nvSpPr>
          <p:spPr bwMode="auto">
            <a:xfrm>
              <a:off x="249" y="346"/>
              <a:ext cx="258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7" name="Line 20"/>
            <p:cNvSpPr>
              <a:spLocks noChangeShapeType="1"/>
            </p:cNvSpPr>
            <p:nvPr userDrawn="1"/>
          </p:nvSpPr>
          <p:spPr bwMode="auto">
            <a:xfrm>
              <a:off x="249" y="482"/>
              <a:ext cx="3085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grpSp>
        <p:nvGrpSpPr>
          <p:cNvPr id="8" name="Group 25"/>
          <p:cNvGrpSpPr>
            <a:grpSpLocks/>
          </p:cNvGrpSpPr>
          <p:nvPr userDrawn="1"/>
        </p:nvGrpSpPr>
        <p:grpSpPr bwMode="auto">
          <a:xfrm>
            <a:off x="971550" y="981075"/>
            <a:ext cx="4897438" cy="144463"/>
            <a:chOff x="249" y="210"/>
            <a:chExt cx="3085" cy="272"/>
          </a:xfrm>
        </p:grpSpPr>
        <p:sp>
          <p:nvSpPr>
            <p:cNvPr id="9" name="Line 26"/>
            <p:cNvSpPr>
              <a:spLocks noChangeShapeType="1"/>
            </p:cNvSpPr>
            <p:nvPr userDrawn="1"/>
          </p:nvSpPr>
          <p:spPr bwMode="auto">
            <a:xfrm>
              <a:off x="249" y="210"/>
              <a:ext cx="2086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" name="Line 27"/>
            <p:cNvSpPr>
              <a:spLocks noChangeShapeType="1"/>
            </p:cNvSpPr>
            <p:nvPr userDrawn="1"/>
          </p:nvSpPr>
          <p:spPr bwMode="auto">
            <a:xfrm>
              <a:off x="249" y="346"/>
              <a:ext cx="258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1" name="Line 28"/>
            <p:cNvSpPr>
              <a:spLocks noChangeShapeType="1"/>
            </p:cNvSpPr>
            <p:nvPr userDrawn="1"/>
          </p:nvSpPr>
          <p:spPr bwMode="auto">
            <a:xfrm>
              <a:off x="249" y="482"/>
              <a:ext cx="3085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2" name="Text Box 29"/>
          <p:cNvSpPr txBox="1">
            <a:spLocks noChangeArrowheads="1"/>
          </p:cNvSpPr>
          <p:nvPr userDrawn="1"/>
        </p:nvSpPr>
        <p:spPr bwMode="auto">
          <a:xfrm>
            <a:off x="1392238" y="504825"/>
            <a:ext cx="56276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ru-RU" sz="1400" b="1" i="1" smtClean="0"/>
              <a:t>Институт систем энергетики им Л.А.Мелентьева СО РАН</a:t>
            </a:r>
          </a:p>
        </p:txBody>
      </p:sp>
      <p:pic>
        <p:nvPicPr>
          <p:cNvPr id="13" name="Picture 30" descr="sei"/>
          <p:cNvPicPr>
            <a:picLocks noChangeAspect="1" noChangeArrowheads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38" y="549275"/>
            <a:ext cx="287337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ru-RU" altLang="en-US" noProof="0" smtClean="0"/>
              <a:t>Образец заголовка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pPr lvl="0"/>
            <a:r>
              <a:rPr lang="ru-RU" altLang="en-US" noProof="0" smtClean="0"/>
              <a:t>Образец подзаголовка</a:t>
            </a:r>
          </a:p>
        </p:txBody>
      </p:sp>
      <p:sp>
        <p:nvSpPr>
          <p:cNvPr id="15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endParaRPr lang="ru-RU" altLang="en-US"/>
          </a:p>
        </p:txBody>
      </p:sp>
      <p:sp>
        <p:nvSpPr>
          <p:cNvPr id="17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Garamond" pitchFamily="18" charset="0"/>
              </a:defRPr>
            </a:lvl1pPr>
          </a:lstStyle>
          <a:p>
            <a:pPr>
              <a:defRPr/>
            </a:pPr>
            <a:fld id="{F33ACD01-49D6-4752-9FD2-0093E9B02160}" type="slidenum">
              <a:rPr lang="ru-RU" altLang="en-US"/>
              <a:pPr>
                <a:defRPr/>
              </a:pPr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533086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750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904038" y="44450"/>
            <a:ext cx="2276475" cy="63373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71438" y="44450"/>
            <a:ext cx="6680200" cy="63373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6045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966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856176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68313" y="1125538"/>
            <a:ext cx="4038600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59313" y="1125538"/>
            <a:ext cx="4038600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092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414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422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5810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4146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6223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438" y="44450"/>
            <a:ext cx="9109075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smtClean="0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125538"/>
            <a:ext cx="8229600" cy="525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smtClean="0"/>
              <a:t>Образец текста</a:t>
            </a:r>
          </a:p>
          <a:p>
            <a:pPr lvl="1"/>
            <a:r>
              <a:rPr lang="ru-RU" altLang="en-US" smtClean="0"/>
              <a:t>Второй уровень</a:t>
            </a:r>
          </a:p>
          <a:p>
            <a:pPr lvl="2"/>
            <a:r>
              <a:rPr lang="ru-RU" altLang="en-US" smtClean="0"/>
              <a:t>Третий уровень</a:t>
            </a:r>
          </a:p>
          <a:p>
            <a:pPr lvl="3"/>
            <a:r>
              <a:rPr lang="ru-RU" altLang="en-US" smtClean="0"/>
              <a:t>Четвертый уровень</a:t>
            </a:r>
          </a:p>
          <a:p>
            <a:pPr lvl="4"/>
            <a:r>
              <a:rPr lang="ru-RU" altLang="en-US" smtClean="0"/>
              <a:t>Пятый уровень</a:t>
            </a:r>
          </a:p>
        </p:txBody>
      </p:sp>
      <p:sp>
        <p:nvSpPr>
          <p:cNvPr id="1028" name="Text Box 11"/>
          <p:cNvSpPr txBox="1">
            <a:spLocks noChangeArrowheads="1"/>
          </p:cNvSpPr>
          <p:nvPr userDrawn="1"/>
        </p:nvSpPr>
        <p:spPr bwMode="auto">
          <a:xfrm>
            <a:off x="5118100" y="6597650"/>
            <a:ext cx="406241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ru-RU" sz="1000" b="1" i="1" smtClean="0"/>
              <a:t>Институт систем энергетики им Л.А.Мелентьева СО РАН</a:t>
            </a:r>
          </a:p>
        </p:txBody>
      </p:sp>
      <p:pic>
        <p:nvPicPr>
          <p:cNvPr id="1029" name="Picture 12" descr="sei"/>
          <p:cNvPicPr>
            <a:picLocks noChangeAspect="1" noChangeArrowheads="1"/>
          </p:cNvPicPr>
          <p:nvPr userDrawn="1"/>
        </p:nvPicPr>
        <p:blipFill>
          <a:blip r:embed="rId1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88" y="6594475"/>
            <a:ext cx="287337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0" name="Group 15"/>
          <p:cNvGrpSpPr>
            <a:grpSpLocks/>
          </p:cNvGrpSpPr>
          <p:nvPr userDrawn="1"/>
        </p:nvGrpSpPr>
        <p:grpSpPr bwMode="auto">
          <a:xfrm rot="10800000">
            <a:off x="4283075" y="6524625"/>
            <a:ext cx="4897438" cy="73025"/>
            <a:chOff x="249" y="210"/>
            <a:chExt cx="3085" cy="272"/>
          </a:xfrm>
        </p:grpSpPr>
        <p:sp>
          <p:nvSpPr>
            <p:cNvPr id="1032" name="Line 16"/>
            <p:cNvSpPr>
              <a:spLocks noChangeShapeType="1"/>
            </p:cNvSpPr>
            <p:nvPr userDrawn="1"/>
          </p:nvSpPr>
          <p:spPr bwMode="auto">
            <a:xfrm>
              <a:off x="249" y="210"/>
              <a:ext cx="208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33" name="Line 17"/>
            <p:cNvSpPr>
              <a:spLocks noChangeShapeType="1"/>
            </p:cNvSpPr>
            <p:nvPr userDrawn="1"/>
          </p:nvSpPr>
          <p:spPr bwMode="auto">
            <a:xfrm>
              <a:off x="249" y="346"/>
              <a:ext cx="258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034" name="Line 18"/>
            <p:cNvSpPr>
              <a:spLocks noChangeShapeType="1"/>
            </p:cNvSpPr>
            <p:nvPr userDrawn="1"/>
          </p:nvSpPr>
          <p:spPr bwMode="auto">
            <a:xfrm>
              <a:off x="249" y="482"/>
              <a:ext cx="308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031" name="Line 23"/>
          <p:cNvSpPr>
            <a:spLocks noChangeShapeType="1"/>
          </p:cNvSpPr>
          <p:nvPr userDrawn="1"/>
        </p:nvSpPr>
        <p:spPr bwMode="auto">
          <a:xfrm>
            <a:off x="-36513" y="981075"/>
            <a:ext cx="612140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6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0113" y="1557338"/>
            <a:ext cx="7623175" cy="2015678"/>
          </a:xfrm>
        </p:spPr>
        <p:txBody>
          <a:bodyPr/>
          <a:lstStyle/>
          <a:p>
            <a:pPr marL="0" indent="0" algn="ctr">
              <a:buNone/>
            </a:pPr>
            <a:r>
              <a:rPr lang="ru-RU" sz="2400" dirty="0" smtClean="0"/>
              <a:t>ЦИФРОВЫЕ ДВОЙНИКИ </a:t>
            </a:r>
            <a:br>
              <a:rPr lang="ru-RU" sz="2400" dirty="0" smtClean="0"/>
            </a:br>
            <a:r>
              <a:rPr lang="ru-RU" sz="2400" dirty="0" smtClean="0"/>
              <a:t>(на примере энергетики)</a:t>
            </a: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/>
              <a:t>СФЕРЫ </a:t>
            </a:r>
            <a:r>
              <a:rPr lang="ru-RU" sz="2400" dirty="0" smtClean="0"/>
              <a:t>ПРИМЕНЕНИЯ</a:t>
            </a:r>
            <a:br>
              <a:rPr lang="ru-RU" sz="2400" dirty="0" smtClean="0"/>
            </a:br>
            <a:r>
              <a:rPr lang="ru-RU" sz="2400" dirty="0" smtClean="0"/>
              <a:t> </a:t>
            </a:r>
            <a:r>
              <a:rPr lang="ru-RU" sz="2400" dirty="0"/>
              <a:t>ИНТЕЛЛЕКТУАЛЬНЫХ </a:t>
            </a:r>
            <a:br>
              <a:rPr lang="ru-RU" sz="2400" dirty="0"/>
            </a:br>
            <a:r>
              <a:rPr lang="ru-RU" sz="2400" dirty="0"/>
              <a:t>ТЕХНОЛОГИЙ</a:t>
            </a:r>
            <a:br>
              <a:rPr lang="ru-RU" sz="2400" dirty="0"/>
            </a:br>
            <a:r>
              <a:rPr lang="ru-RU" sz="2400" dirty="0" smtClean="0"/>
              <a:t/>
            </a:r>
            <a:br>
              <a:rPr lang="ru-RU" sz="2400" dirty="0" smtClean="0"/>
            </a:br>
            <a:endParaRPr lang="ru-RU" sz="24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42988" y="3933056"/>
            <a:ext cx="7491412" cy="2232794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ru-RU" sz="2000" b="1" dirty="0" err="1" smtClean="0">
                <a:latin typeface="Arial Unicode MS" pitchFamily="34" charset="-128"/>
              </a:rPr>
              <a:t>Массель</a:t>
            </a:r>
            <a:r>
              <a:rPr lang="ru-RU" sz="2000" b="1" dirty="0" smtClean="0">
                <a:latin typeface="Arial Unicode MS" pitchFamily="34" charset="-128"/>
              </a:rPr>
              <a:t> </a:t>
            </a:r>
            <a:r>
              <a:rPr lang="ru-RU" sz="2000" b="1" dirty="0">
                <a:latin typeface="Arial Unicode MS" pitchFamily="34" charset="-128"/>
              </a:rPr>
              <a:t>Л.В., д.т.н</a:t>
            </a:r>
            <a:r>
              <a:rPr lang="ru-RU" sz="2000" b="1" dirty="0" smtClean="0">
                <a:latin typeface="Arial Unicode MS" pitchFamily="34" charset="-128"/>
              </a:rPr>
              <a:t>.,</a:t>
            </a:r>
          </a:p>
          <a:p>
            <a:pPr algn="r" eaLnBrk="1" hangingPunct="1">
              <a:lnSpc>
                <a:spcPct val="90000"/>
              </a:lnSpc>
            </a:pPr>
            <a:r>
              <a:rPr lang="ru-RU" sz="2000" b="1" dirty="0" smtClean="0">
                <a:latin typeface="Arial Unicode MS" pitchFamily="34" charset="-128"/>
              </a:rPr>
              <a:t>Зав. отделом «Системы искусственного </a:t>
            </a:r>
          </a:p>
          <a:p>
            <a:pPr algn="r" eaLnBrk="1" hangingPunct="1">
              <a:lnSpc>
                <a:spcPct val="90000"/>
              </a:lnSpc>
            </a:pPr>
            <a:r>
              <a:rPr lang="ru-RU" sz="2000" b="1" dirty="0" smtClean="0">
                <a:latin typeface="Arial Unicode MS" pitchFamily="34" charset="-128"/>
              </a:rPr>
              <a:t>интеллекта в энергетике ИСЭМ СО РАН</a:t>
            </a:r>
          </a:p>
          <a:p>
            <a:pPr algn="r" eaLnBrk="1" hangingPunct="1">
              <a:lnSpc>
                <a:spcPct val="90000"/>
              </a:lnSpc>
            </a:pPr>
            <a:endParaRPr lang="ru-RU" sz="2000" b="1" dirty="0">
              <a:latin typeface="Arial Unicode MS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ru-RU" sz="2000" b="1" dirty="0" smtClean="0">
                <a:latin typeface="Arial Unicode MS" pitchFamily="34" charset="-128"/>
              </a:rPr>
              <a:t>ИГУ - ФИЗФАК</a:t>
            </a:r>
          </a:p>
          <a:p>
            <a:pPr eaLnBrk="1" hangingPunct="1">
              <a:lnSpc>
                <a:spcPct val="90000"/>
              </a:lnSpc>
            </a:pPr>
            <a:r>
              <a:rPr lang="ru-RU" sz="2000" b="1" dirty="0" smtClean="0">
                <a:latin typeface="Arial Unicode MS" pitchFamily="34" charset="-128"/>
              </a:rPr>
              <a:t>14.04. 2022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ru-RU" sz="2400" dirty="0" smtClean="0"/>
              <a:t>ЭТАПЫ ЭВОЛЮЦИИ КОНЦЕПЦИИ ЦД </a:t>
            </a:r>
            <a:r>
              <a:rPr lang="en-US" sz="2400" dirty="0"/>
              <a:t>[The New Age of Manufacturing: Digital Twin Technology &amp; </a:t>
            </a:r>
            <a:r>
              <a:rPr lang="en-US" sz="2400" dirty="0" err="1"/>
              <a:t>IoT</a:t>
            </a:r>
            <a:r>
              <a:rPr lang="en-US" sz="2400" dirty="0"/>
              <a:t> ]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80728"/>
            <a:ext cx="8229600" cy="525621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>
                <a:solidFill>
                  <a:srgbClr val="000000"/>
                </a:solidFill>
              </a:rPr>
              <a:t>Объект </a:t>
            </a:r>
            <a:r>
              <a:rPr lang="ru-RU" dirty="0">
                <a:solidFill>
                  <a:srgbClr val="000000"/>
                </a:solidFill>
              </a:rPr>
              <a:t>создается </a:t>
            </a:r>
            <a:r>
              <a:rPr lang="ru-RU" dirty="0"/>
              <a:t>без цифрового прототипа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000000"/>
                </a:solidFill>
              </a:rPr>
              <a:t>Объект проектируется </a:t>
            </a:r>
            <a:r>
              <a:rPr lang="ru-RU" dirty="0"/>
              <a:t>с помощью цифровой модели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000000"/>
                </a:solidFill>
              </a:rPr>
              <a:t>Происходит </a:t>
            </a:r>
            <a:r>
              <a:rPr lang="ru-RU" dirty="0"/>
              <a:t>обмен информацией между объектом и цифровой моделью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000000"/>
                </a:solidFill>
              </a:rPr>
              <a:t>Информационный обмен и обновление цифровой модели и объекта происходит </a:t>
            </a:r>
            <a:r>
              <a:rPr lang="ru-RU" dirty="0"/>
              <a:t>в реальном времени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5763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 smtClean="0"/>
              <a:t>СТРУКТУРНАЯ СХЕМА ЦИФРОВОГО ДВОЙНИКА.</a:t>
            </a:r>
            <a:br>
              <a:rPr lang="ru-RU" sz="2400" dirty="0" smtClean="0"/>
            </a:br>
            <a:r>
              <a:rPr lang="ru-RU" sz="2400" dirty="0" smtClean="0"/>
              <a:t> </a:t>
            </a:r>
            <a:endParaRPr lang="ru-R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90" y="2067925"/>
            <a:ext cx="10256143" cy="707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5" name="Рисунок 2" descr="https://controleng.ru/wp-content/uploads/19_87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" y="1196752"/>
            <a:ext cx="9194210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 flipV="1">
            <a:off x="1690" y="5646655"/>
            <a:ext cx="10256143" cy="60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441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 smtClean="0">
                <a:latin typeface="+mn-lt"/>
                <a:cs typeface="Times New Roman" panose="02020603050405020304" pitchFamily="18" charset="0"/>
              </a:rPr>
              <a:t>КЛАССИФИКАЦИИ ЦИФРОВЫХ ДВОЙНИКОВ</a:t>
            </a:r>
            <a:endParaRPr lang="ru-RU" sz="24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8640960" cy="540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4639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 smtClean="0"/>
              <a:t>ТРИ ТИПА ЦИФРОВЫХ ДВОЙНИКОВ</a:t>
            </a:r>
            <a:br>
              <a:rPr lang="ru-RU" sz="2400" dirty="0" smtClean="0"/>
            </a:br>
            <a:r>
              <a:rPr lang="ru-RU" sz="2400" dirty="0" smtClean="0"/>
              <a:t>(по используемой технологии)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980728"/>
            <a:ext cx="8229600" cy="5401022"/>
          </a:xfrm>
        </p:spPr>
        <p:txBody>
          <a:bodyPr/>
          <a:lstStyle/>
          <a:p>
            <a:pPr lvl="0"/>
            <a:r>
              <a:rPr lang="ru-RU" sz="2200" dirty="0" smtClean="0"/>
              <a:t>Двойник</a:t>
            </a:r>
            <a:r>
              <a:rPr lang="en-US" sz="2200" dirty="0" smtClean="0"/>
              <a:t>-</a:t>
            </a:r>
            <a:r>
              <a:rPr lang="ru-RU" sz="2200" dirty="0" smtClean="0"/>
              <a:t>прототип</a:t>
            </a:r>
            <a:r>
              <a:rPr lang="en-US" sz="2200" dirty="0" smtClean="0"/>
              <a:t> (Digital Twin Prototype). </a:t>
            </a:r>
            <a:r>
              <a:rPr lang="ru-RU" sz="2200" dirty="0" smtClean="0">
                <a:solidFill>
                  <a:srgbClr val="000000"/>
                </a:solidFill>
              </a:rPr>
              <a:t>Это </a:t>
            </a:r>
            <a:r>
              <a:rPr lang="ru-RU" sz="2200" dirty="0" smtClean="0"/>
              <a:t>виртуальный аналог реально существующего элемента. </a:t>
            </a:r>
            <a:r>
              <a:rPr lang="ru-RU" sz="2200" dirty="0" smtClean="0">
                <a:solidFill>
                  <a:srgbClr val="000000"/>
                </a:solidFill>
              </a:rPr>
              <a:t>Он содержит информацию, которая описывает определенный элемент на всех стадиях— начиная от требований к производству и технологических процессов при эксплуатации, заканчивая требованиями к утилизации элемента.</a:t>
            </a:r>
          </a:p>
          <a:p>
            <a:pPr lvl="0"/>
            <a:r>
              <a:rPr lang="ru-RU" sz="2200" dirty="0" smtClean="0"/>
              <a:t> Двойник</a:t>
            </a:r>
            <a:r>
              <a:rPr lang="en-US" sz="2200" dirty="0" smtClean="0"/>
              <a:t>-</a:t>
            </a:r>
            <a:r>
              <a:rPr lang="ru-RU" sz="2200" dirty="0" smtClean="0"/>
              <a:t>экземпляр</a:t>
            </a:r>
            <a:r>
              <a:rPr lang="en-US" sz="2200" dirty="0" smtClean="0"/>
              <a:t> (Digital Twin Instance)</a:t>
            </a:r>
            <a:r>
              <a:rPr lang="en-US" sz="2200" dirty="0" smtClean="0">
                <a:solidFill>
                  <a:srgbClr val="000000"/>
                </a:solidFill>
              </a:rPr>
              <a:t>. </a:t>
            </a:r>
            <a:r>
              <a:rPr lang="ru-RU" sz="2200" dirty="0" smtClean="0">
                <a:solidFill>
                  <a:srgbClr val="000000"/>
                </a:solidFill>
              </a:rPr>
              <a:t>Содержит в себе </a:t>
            </a:r>
            <a:r>
              <a:rPr lang="ru-RU" sz="2200" dirty="0" smtClean="0"/>
              <a:t>информацию по описанию элемента</a:t>
            </a:r>
            <a:r>
              <a:rPr lang="ru-RU" sz="2200" dirty="0" smtClean="0">
                <a:solidFill>
                  <a:srgbClr val="000000"/>
                </a:solidFill>
              </a:rPr>
              <a:t> (оборудования), то есть данные о материалах, комплектующих, информацию от системы мониторинга оборудования.</a:t>
            </a:r>
          </a:p>
          <a:p>
            <a:pPr lvl="0"/>
            <a:r>
              <a:rPr lang="ru-RU" sz="2200" dirty="0" smtClean="0">
                <a:solidFill>
                  <a:srgbClr val="000000"/>
                </a:solidFill>
              </a:rPr>
              <a:t> </a:t>
            </a:r>
            <a:r>
              <a:rPr lang="ru-RU" sz="2200" dirty="0" smtClean="0"/>
              <a:t>Агрегированный двойник (</a:t>
            </a:r>
            <a:r>
              <a:rPr lang="ru-RU" sz="2200" dirty="0" err="1" smtClean="0"/>
              <a:t>Digital</a:t>
            </a:r>
            <a:r>
              <a:rPr lang="ru-RU" sz="2200" dirty="0" smtClean="0"/>
              <a:t> </a:t>
            </a:r>
            <a:r>
              <a:rPr lang="ru-RU" sz="2200" dirty="0" err="1" smtClean="0"/>
              <a:t>Twin</a:t>
            </a:r>
            <a:r>
              <a:rPr lang="ru-RU" sz="2200" dirty="0" smtClean="0"/>
              <a:t> </a:t>
            </a:r>
            <a:r>
              <a:rPr lang="ru-RU" sz="2200" dirty="0" err="1" smtClean="0"/>
              <a:t>Aggregate</a:t>
            </a:r>
            <a:r>
              <a:rPr lang="ru-RU" sz="2200" dirty="0" smtClean="0"/>
              <a:t>). Объединяет прототип и экземпляр</a:t>
            </a:r>
            <a:r>
              <a:rPr lang="ru-RU" sz="2200" dirty="0" smtClean="0">
                <a:solidFill>
                  <a:srgbClr val="000000"/>
                </a:solidFill>
              </a:rPr>
              <a:t>, то есть собирает всю доступную информацию об оборудовании или системе. </a:t>
            </a:r>
            <a:endParaRPr lang="ru-RU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01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 smtClean="0"/>
              <a:t>СТИМУЛИРУЮЩИЕ ФАКТОРЫ ДЛЯ СОЗДАНИЯ ЦД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980728"/>
            <a:ext cx="8229600" cy="5401022"/>
          </a:xfrm>
        </p:spPr>
        <p:txBody>
          <a:bodyPr/>
          <a:lstStyle/>
          <a:p>
            <a:pPr lvl="0"/>
            <a:r>
              <a:rPr lang="ru-RU" sz="1700" dirty="0" smtClean="0"/>
              <a:t>ЦД </a:t>
            </a:r>
            <a:r>
              <a:rPr lang="ru-RU" sz="1700" dirty="0"/>
              <a:t>является одной из важнейших технологий, на которые опираются проекты по цифровой трансформации</a:t>
            </a:r>
            <a:r>
              <a:rPr lang="ru-RU" sz="1700" dirty="0">
                <a:solidFill>
                  <a:srgbClr val="000000"/>
                </a:solidFill>
              </a:rPr>
              <a:t>, и это дает возможность повысить конкурентные преимущества производителей промышленных изделий.</a:t>
            </a:r>
          </a:p>
          <a:p>
            <a:pPr lvl="0"/>
            <a:r>
              <a:rPr lang="ru-RU" sz="1700" dirty="0"/>
              <a:t>Сложность создаваемых инженерных объектов требует новой парадигмы проектирования</a:t>
            </a:r>
            <a:r>
              <a:rPr lang="ru-RU" sz="1700" dirty="0">
                <a:solidFill>
                  <a:srgbClr val="000000"/>
                </a:solidFill>
              </a:rPr>
              <a:t>, позволяющей осуществить интеграцию среди групп разработчиков и поставщиков в комплексных цепочках поставок.</a:t>
            </a:r>
          </a:p>
          <a:p>
            <a:pPr lvl="0"/>
            <a:r>
              <a:rPr lang="ru-RU" sz="1700" dirty="0"/>
              <a:t>ЦД позволяют снизить расходы за счет смещения «центра тяжести» на стадию разработки</a:t>
            </a:r>
            <a:r>
              <a:rPr lang="ru-RU" sz="1700" dirty="0">
                <a:solidFill>
                  <a:srgbClr val="000000"/>
                </a:solidFill>
              </a:rPr>
              <a:t>.</a:t>
            </a:r>
          </a:p>
          <a:p>
            <a:pPr lvl="0"/>
            <a:r>
              <a:rPr lang="ru-RU" sz="1700" dirty="0"/>
              <a:t>ЦД снижает расходы на всех этапах жизненного цикла изделия</a:t>
            </a:r>
            <a:r>
              <a:rPr lang="ru-RU" sz="1700" dirty="0">
                <a:solidFill>
                  <a:srgbClr val="000000"/>
                </a:solidFill>
              </a:rPr>
              <a:t> при осуществлении задач эксплуатации, поддержки, мониторинга и утилизации.</a:t>
            </a:r>
          </a:p>
          <a:p>
            <a:pPr lvl="0"/>
            <a:r>
              <a:rPr lang="ru-RU" sz="1700" dirty="0"/>
              <a:t>Успешность применения ЦД для создания уникальных продуктов, </a:t>
            </a:r>
            <a:r>
              <a:rPr lang="ru-RU" sz="1700" dirty="0">
                <a:solidFill>
                  <a:srgbClr val="000000"/>
                </a:solidFill>
              </a:rPr>
              <a:t>возможность увеличения срока службы оборудования, </a:t>
            </a:r>
            <a:r>
              <a:rPr lang="ru-RU" sz="1700" dirty="0"/>
              <a:t>снижения расходов </a:t>
            </a:r>
            <a:r>
              <a:rPr lang="ru-RU" sz="1700" dirty="0">
                <a:solidFill>
                  <a:srgbClr val="000000"/>
                </a:solidFill>
              </a:rPr>
              <a:t>на ремонт, оптимизации ремонта в труднодоступных местах.</a:t>
            </a:r>
          </a:p>
          <a:p>
            <a:pPr lvl="0"/>
            <a:r>
              <a:rPr lang="ru-RU" sz="1700" dirty="0"/>
              <a:t>Развитие смежных и сопутствующих цифровых технологи</a:t>
            </a:r>
            <a:r>
              <a:rPr lang="ru-RU" sz="1700" dirty="0">
                <a:solidFill>
                  <a:srgbClr val="000000"/>
                </a:solidFill>
              </a:rPr>
              <a:t>й: промышленного интернета вещей, облачных технологий, приложений виртуальной и дополненной реальности, технологий аддитивного производства.</a:t>
            </a:r>
          </a:p>
          <a:p>
            <a:pPr lvl="0"/>
            <a:r>
              <a:rPr lang="ru-RU" sz="1700" dirty="0"/>
              <a:t>ЦД развивается как часть стратегии </a:t>
            </a:r>
            <a:r>
              <a:rPr lang="ru-RU" sz="1700" dirty="0" err="1"/>
              <a:t>цифровизации</a:t>
            </a:r>
            <a:r>
              <a:rPr lang="ru-RU" sz="1700" dirty="0"/>
              <a:t> </a:t>
            </a:r>
            <a:r>
              <a:rPr lang="ru-RU" sz="1700" dirty="0">
                <a:solidFill>
                  <a:srgbClr val="000000"/>
                </a:solidFill>
              </a:rPr>
              <a:t>или в рамках проектов по увеличению уровня безопасности эксплуатации ответственных </a:t>
            </a:r>
            <a:r>
              <a:rPr lang="ru-RU" sz="1700" dirty="0" smtClean="0">
                <a:solidFill>
                  <a:srgbClr val="000000"/>
                </a:solidFill>
              </a:rPr>
              <a:t>изделий. </a:t>
            </a:r>
            <a:endParaRPr lang="ru-RU" sz="1700" dirty="0">
              <a:solidFill>
                <a:srgbClr val="000000"/>
              </a:solidFill>
            </a:endParaRPr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602823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0"/>
            <a:ext cx="9109075" cy="558800"/>
          </a:xfrm>
        </p:spPr>
        <p:txBody>
          <a:bodyPr/>
          <a:lstStyle/>
          <a:p>
            <a:r>
              <a:rPr lang="ru-RU" sz="2000" dirty="0" smtClean="0"/>
              <a:t>ФАКТОРЫ, СДЕРЖИВАЮЩИЕ РАЗВИТИЕ </a:t>
            </a:r>
            <a:br>
              <a:rPr lang="ru-RU" sz="2000" dirty="0" smtClean="0"/>
            </a:br>
            <a:r>
              <a:rPr lang="ru-RU" sz="2000" dirty="0" smtClean="0"/>
              <a:t>ЦД-ТЕХНОЛОГИИ В РОССИИ</a:t>
            </a:r>
            <a:endParaRPr lang="ru-RU" sz="2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980728"/>
            <a:ext cx="8229600" cy="5401022"/>
          </a:xfrm>
        </p:spPr>
        <p:txBody>
          <a:bodyPr/>
          <a:lstStyle/>
          <a:p>
            <a:pPr lvl="0"/>
            <a:r>
              <a:rPr lang="ru-RU" sz="2800" dirty="0" smtClean="0"/>
              <a:t>Высокая </a:t>
            </a:r>
            <a:r>
              <a:rPr lang="ru-RU" sz="2800" dirty="0"/>
              <a:t>стоимость проектов</a:t>
            </a:r>
            <a:r>
              <a:rPr lang="ru-RU" sz="2800" dirty="0">
                <a:solidFill>
                  <a:srgbClr val="000000"/>
                </a:solidFill>
              </a:rPr>
              <a:t>, требующих привлечения многопрофильного ПО.</a:t>
            </a:r>
          </a:p>
          <a:p>
            <a:pPr lvl="0"/>
            <a:r>
              <a:rPr lang="ru-RU" sz="2800" dirty="0"/>
              <a:t>Нехватка специалистов</a:t>
            </a:r>
            <a:r>
              <a:rPr lang="ru-RU" sz="2800" dirty="0">
                <a:solidFill>
                  <a:srgbClr val="000000"/>
                </a:solidFill>
              </a:rPr>
              <a:t>, обладающих междисциплинарными знаниями для создания проектов класса ЦД. </a:t>
            </a:r>
            <a:endParaRPr lang="ru-RU" sz="2800" dirty="0" smtClean="0">
              <a:solidFill>
                <a:srgbClr val="000000"/>
              </a:solidFill>
            </a:endParaRPr>
          </a:p>
          <a:p>
            <a:pPr lvl="0"/>
            <a:r>
              <a:rPr lang="ru-RU" sz="2800" dirty="0" smtClean="0"/>
              <a:t>Недостаток </a:t>
            </a:r>
            <a:r>
              <a:rPr lang="ru-RU" sz="2800" dirty="0"/>
              <a:t>информации и образовательных программ </a:t>
            </a:r>
            <a:r>
              <a:rPr lang="ru-RU" sz="2800" dirty="0">
                <a:solidFill>
                  <a:srgbClr val="000000"/>
                </a:solidFill>
              </a:rPr>
              <a:t>соответствующего профиля.</a:t>
            </a:r>
          </a:p>
          <a:p>
            <a:pPr lvl="0"/>
            <a:r>
              <a:rPr lang="ru-RU" sz="2800" dirty="0">
                <a:solidFill>
                  <a:srgbClr val="000000"/>
                </a:solidFill>
              </a:rPr>
              <a:t>Проблемы </a:t>
            </a:r>
            <a:r>
              <a:rPr lang="ru-RU" sz="2800" dirty="0"/>
              <a:t>согласованности толкования термина ЦД</a:t>
            </a:r>
            <a:r>
              <a:rPr lang="ru-RU" sz="2800" dirty="0">
                <a:solidFill>
                  <a:srgbClr val="000000"/>
                </a:solidFill>
              </a:rPr>
              <a:t>.</a:t>
            </a:r>
          </a:p>
          <a:p>
            <a:pPr lvl="0"/>
            <a:r>
              <a:rPr lang="ru-RU" sz="2800" dirty="0">
                <a:solidFill>
                  <a:srgbClr val="000000"/>
                </a:solidFill>
              </a:rPr>
              <a:t>Рекламирование </a:t>
            </a:r>
            <a:r>
              <a:rPr lang="ru-RU" sz="2800" dirty="0"/>
              <a:t>старых технологий под новой «вывеской», </a:t>
            </a:r>
            <a:r>
              <a:rPr lang="ru-RU" sz="2800" dirty="0">
                <a:solidFill>
                  <a:srgbClr val="000000"/>
                </a:solidFill>
              </a:rPr>
              <a:t>дискредитирующее технологию ЦД, и др. </a:t>
            </a:r>
          </a:p>
        </p:txBody>
      </p:sp>
    </p:spTree>
    <p:extLst>
      <p:ext uri="{BB962C8B-B14F-4D97-AF65-F5344CB8AC3E}">
        <p14:creationId xmlns:p14="http://schemas.microsoft.com/office/powerpoint/2010/main" val="616888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dirty="0" smtClean="0"/>
              <a:t>ЦИФРОВЫЕ ДВОЙНИКИ </a:t>
            </a:r>
          </a:p>
          <a:p>
            <a:pPr marL="0" indent="0" algn="ctr">
              <a:buNone/>
            </a:pPr>
            <a:r>
              <a:rPr lang="ru-RU" dirty="0" smtClean="0"/>
              <a:t>В ЭНЕРГЕТИКЕ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6798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 smtClean="0"/>
              <a:t>ОСНОВНЫЕ ВАРИАНТЫ ИСПОЛЬЗОВАНИЯ (</a:t>
            </a:r>
            <a:r>
              <a:rPr lang="en-US" sz="2000" dirty="0" smtClean="0"/>
              <a:t>USE CASES</a:t>
            </a:r>
            <a:r>
              <a:rPr lang="ru-RU" sz="2000" dirty="0" smtClean="0"/>
              <a:t>) ЦИФРОВЫХ ДВОЙНИКОВ ДЛЯ ЭНЕРГЕТИЧЕСКИХ СИСТЕМ </a:t>
            </a:r>
            <a:endParaRPr lang="ru-RU" sz="2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z="2200" dirty="0" smtClean="0"/>
              <a:t>Оценка </a:t>
            </a:r>
            <a:r>
              <a:rPr lang="ru-RU" sz="2200" dirty="0"/>
              <a:t>и прогнозирование генерации, потребления, хранения </a:t>
            </a:r>
            <a:r>
              <a:rPr lang="ru-RU" sz="2200" dirty="0">
                <a:solidFill>
                  <a:srgbClr val="000000"/>
                </a:solidFill>
              </a:rPr>
              <a:t>энергоресурсов во всех </a:t>
            </a:r>
            <a:r>
              <a:rPr lang="ru-RU" sz="2200" dirty="0" smtClean="0">
                <a:solidFill>
                  <a:srgbClr val="000000"/>
                </a:solidFill>
              </a:rPr>
              <a:t>аспектах.</a:t>
            </a:r>
            <a:endParaRPr lang="ru-RU" sz="2200" dirty="0">
              <a:solidFill>
                <a:srgbClr val="000000"/>
              </a:solidFill>
            </a:endParaRPr>
          </a:p>
          <a:p>
            <a:pPr lvl="0"/>
            <a:r>
              <a:rPr lang="ru-RU" sz="2200" dirty="0" smtClean="0"/>
              <a:t>Оценка </a:t>
            </a:r>
            <a:r>
              <a:rPr lang="ru-RU" sz="2200" dirty="0"/>
              <a:t>и прогнозирование пропускной способности </a:t>
            </a:r>
            <a:r>
              <a:rPr lang="ru-RU" sz="2200" dirty="0">
                <a:solidFill>
                  <a:srgbClr val="000000"/>
                </a:solidFill>
              </a:rPr>
              <a:t>сегментов </a:t>
            </a:r>
            <a:r>
              <a:rPr lang="ru-RU" sz="2200" dirty="0" smtClean="0">
                <a:solidFill>
                  <a:srgbClr val="000000"/>
                </a:solidFill>
              </a:rPr>
              <a:t>энергосетей.</a:t>
            </a:r>
            <a:endParaRPr lang="ru-RU" sz="2200" dirty="0">
              <a:solidFill>
                <a:srgbClr val="000000"/>
              </a:solidFill>
            </a:endParaRPr>
          </a:p>
          <a:p>
            <a:pPr lvl="0"/>
            <a:r>
              <a:rPr lang="ru-RU" sz="2200" dirty="0" smtClean="0"/>
              <a:t>Расчет </a:t>
            </a:r>
            <a:r>
              <a:rPr lang="ru-RU" sz="2200" dirty="0"/>
              <a:t>и виртуальная отработка </a:t>
            </a:r>
            <a:r>
              <a:rPr lang="ru-RU" sz="2200" dirty="0" err="1">
                <a:solidFill>
                  <a:srgbClr val="000000"/>
                </a:solidFill>
              </a:rPr>
              <a:t>уставок</a:t>
            </a:r>
            <a:r>
              <a:rPr lang="ru-RU" sz="2200" dirty="0">
                <a:solidFill>
                  <a:srgbClr val="000000"/>
                </a:solidFill>
              </a:rPr>
              <a:t>, переключений, аварийных </a:t>
            </a:r>
            <a:r>
              <a:rPr lang="ru-RU" sz="2200" dirty="0" smtClean="0">
                <a:solidFill>
                  <a:srgbClr val="000000"/>
                </a:solidFill>
              </a:rPr>
              <a:t>режимов.</a:t>
            </a:r>
            <a:endParaRPr lang="ru-RU" sz="2200" dirty="0">
              <a:solidFill>
                <a:srgbClr val="000000"/>
              </a:solidFill>
            </a:endParaRPr>
          </a:p>
          <a:p>
            <a:pPr lvl="0"/>
            <a:r>
              <a:rPr lang="ru-RU" sz="2200" dirty="0" smtClean="0"/>
              <a:t>Предсказательный </a:t>
            </a:r>
            <a:r>
              <a:rPr lang="ru-RU" sz="2200" dirty="0"/>
              <a:t>мониторинг состояния</a:t>
            </a:r>
            <a:r>
              <a:rPr lang="ru-RU" sz="2200" dirty="0">
                <a:solidFill>
                  <a:srgbClr val="000000"/>
                </a:solidFill>
              </a:rPr>
              <a:t> оборудования, оценка аварийности и потребности в техническом </a:t>
            </a:r>
            <a:r>
              <a:rPr lang="ru-RU" sz="2200" dirty="0" smtClean="0">
                <a:solidFill>
                  <a:srgbClr val="000000"/>
                </a:solidFill>
              </a:rPr>
              <a:t>обслуживании.</a:t>
            </a:r>
            <a:endParaRPr lang="ru-RU" sz="2200" dirty="0">
              <a:solidFill>
                <a:srgbClr val="000000"/>
              </a:solidFill>
            </a:endParaRPr>
          </a:p>
          <a:p>
            <a:pPr lvl="0"/>
            <a:r>
              <a:rPr lang="ru-RU" sz="2200" dirty="0" smtClean="0"/>
              <a:t>Калибровка </a:t>
            </a:r>
            <a:r>
              <a:rPr lang="ru-RU" sz="2200" dirty="0"/>
              <a:t>и верификация мо</a:t>
            </a:r>
            <a:r>
              <a:rPr lang="ru-RU" sz="2200" dirty="0">
                <a:solidFill>
                  <a:srgbClr val="000000"/>
                </a:solidFill>
              </a:rPr>
              <a:t>делей и управляющих </a:t>
            </a:r>
            <a:r>
              <a:rPr lang="ru-RU" sz="2200" dirty="0" smtClean="0">
                <a:solidFill>
                  <a:srgbClr val="000000"/>
                </a:solidFill>
              </a:rPr>
              <a:t>алгоритмов.</a:t>
            </a:r>
          </a:p>
          <a:p>
            <a:pPr lvl="0"/>
            <a:r>
              <a:rPr lang="ru-RU" sz="2200" dirty="0" smtClean="0"/>
              <a:t>Виртуальная </a:t>
            </a:r>
            <a:r>
              <a:rPr lang="ru-RU" sz="2200" dirty="0"/>
              <a:t>апробация и оценка </a:t>
            </a:r>
            <a:r>
              <a:rPr lang="ru-RU" sz="2200" dirty="0">
                <a:solidFill>
                  <a:srgbClr val="000000"/>
                </a:solidFill>
              </a:rPr>
              <a:t>проектных </a:t>
            </a:r>
            <a:r>
              <a:rPr lang="ru-RU" sz="2200" dirty="0" smtClean="0">
                <a:solidFill>
                  <a:srgbClr val="000000"/>
                </a:solidFill>
              </a:rPr>
              <a:t>решений.</a:t>
            </a:r>
            <a:endParaRPr lang="ru-RU" sz="2200" dirty="0">
              <a:solidFill>
                <a:srgbClr val="000000"/>
              </a:solidFill>
            </a:endParaRPr>
          </a:p>
          <a:p>
            <a:pPr lvl="0"/>
            <a:r>
              <a:rPr lang="ru-RU" sz="2200" dirty="0" smtClean="0"/>
              <a:t>Обучение </a:t>
            </a:r>
            <a:r>
              <a:rPr lang="ru-RU" sz="2200" dirty="0"/>
              <a:t>и виртуальная тренировк</a:t>
            </a:r>
            <a:r>
              <a:rPr lang="ru-RU" sz="2200" dirty="0">
                <a:solidFill>
                  <a:srgbClr val="000000"/>
                </a:solidFill>
              </a:rPr>
              <a:t>а персонала энергетических объектов.</a:t>
            </a:r>
          </a:p>
        </p:txBody>
      </p:sp>
    </p:spTree>
    <p:extLst>
      <p:ext uri="{BB962C8B-B14F-4D97-AF65-F5344CB8AC3E}">
        <p14:creationId xmlns:p14="http://schemas.microsoft.com/office/powerpoint/2010/main" val="2433825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 smtClean="0"/>
              <a:t>ПЯТЬ КОМПОНЕНТОВ ПРОГРАММНОГО ОБЕСПЕЧЕНИЯ, НЕОБХОДИМЫХ ДЛЯ СОЗДАНИЯ ЦИФРОВОГО ДВОЙНИКА </a:t>
            </a:r>
            <a:endParaRPr lang="ru-RU" sz="2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980728"/>
            <a:ext cx="8229600" cy="5401022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ru-RU" sz="2000" dirty="0" smtClean="0"/>
              <a:t>Ядро </a:t>
            </a:r>
            <a:r>
              <a:rPr lang="ru-RU" sz="2000" dirty="0"/>
              <a:t>цифрового двойника </a:t>
            </a:r>
            <a:r>
              <a:rPr lang="ru-RU" sz="2000" dirty="0">
                <a:solidFill>
                  <a:srgbClr val="000000"/>
                </a:solidFill>
              </a:rPr>
              <a:t>– математические, имитационные и информационные </a:t>
            </a:r>
            <a:r>
              <a:rPr lang="ru-RU" sz="2000" dirty="0" smtClean="0">
                <a:solidFill>
                  <a:srgbClr val="000000"/>
                </a:solidFill>
              </a:rPr>
              <a:t>модели.</a:t>
            </a:r>
            <a:endParaRPr lang="ru-RU" sz="2000" dirty="0">
              <a:solidFill>
                <a:srgbClr val="000000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 smtClean="0"/>
              <a:t>Сбор </a:t>
            </a:r>
            <a:r>
              <a:rPr lang="ru-RU" sz="2000" dirty="0"/>
              <a:t>данных с физического объекта</a:t>
            </a:r>
            <a:r>
              <a:rPr lang="ru-RU" sz="2000" dirty="0">
                <a:solidFill>
                  <a:srgbClr val="000000"/>
                </a:solidFill>
              </a:rPr>
              <a:t>, мониторинга и управления физическим объектом (физический элемент/физическая часть двойника) - системы наблюдения, распознавания и сбора данных, системы контроля и </a:t>
            </a:r>
            <a:r>
              <a:rPr lang="ru-RU" sz="2000" dirty="0" smtClean="0">
                <a:solidFill>
                  <a:srgbClr val="000000"/>
                </a:solidFill>
              </a:rPr>
              <a:t>управления. </a:t>
            </a:r>
            <a:endParaRPr lang="ru-RU" sz="2000" dirty="0">
              <a:solidFill>
                <a:srgbClr val="000000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 smtClean="0"/>
              <a:t>Хранилища </a:t>
            </a:r>
            <a:r>
              <a:rPr lang="ru-RU" sz="2000" dirty="0"/>
              <a:t>собираемых данных </a:t>
            </a:r>
            <a:r>
              <a:rPr lang="ru-RU" sz="2000" dirty="0">
                <a:solidFill>
                  <a:srgbClr val="000000"/>
                </a:solidFill>
              </a:rPr>
              <a:t>- классические СУБД (</a:t>
            </a:r>
            <a:r>
              <a:rPr lang="ru-RU" sz="2000" dirty="0" err="1">
                <a:solidFill>
                  <a:srgbClr val="000000"/>
                </a:solidFill>
              </a:rPr>
              <a:t>Oracle</a:t>
            </a:r>
            <a:r>
              <a:rPr lang="ru-RU" sz="2000" dirty="0">
                <a:solidFill>
                  <a:srgbClr val="000000"/>
                </a:solidFill>
              </a:rPr>
              <a:t>, MS SQL, DB2) и СУБД с открытым кодом (</a:t>
            </a:r>
            <a:r>
              <a:rPr lang="ru-RU" sz="2000" dirty="0" err="1">
                <a:solidFill>
                  <a:srgbClr val="000000"/>
                </a:solidFill>
              </a:rPr>
              <a:t>PostgreSQL</a:t>
            </a:r>
            <a:r>
              <a:rPr lang="ru-RU" sz="2000" dirty="0">
                <a:solidFill>
                  <a:srgbClr val="000000"/>
                </a:solidFill>
              </a:rPr>
              <a:t>), облачные хранилища (S3, </a:t>
            </a:r>
            <a:r>
              <a:rPr lang="ru-RU" sz="2000" dirty="0" err="1">
                <a:solidFill>
                  <a:srgbClr val="000000"/>
                </a:solidFill>
              </a:rPr>
              <a:t>RedShift</a:t>
            </a:r>
            <a:r>
              <a:rPr lang="ru-RU" sz="2000" dirty="0">
                <a:solidFill>
                  <a:srgbClr val="000000"/>
                </a:solidFill>
              </a:rPr>
              <a:t>, </a:t>
            </a:r>
            <a:r>
              <a:rPr lang="ru-RU" sz="2000" dirty="0" err="1">
                <a:solidFill>
                  <a:srgbClr val="000000"/>
                </a:solidFill>
              </a:rPr>
              <a:t>Greenplum</a:t>
            </a:r>
            <a:r>
              <a:rPr lang="ru-RU" sz="2000" dirty="0">
                <a:solidFill>
                  <a:srgbClr val="000000"/>
                </a:solidFill>
              </a:rPr>
              <a:t>), распределенные файловые системы </a:t>
            </a:r>
            <a:r>
              <a:rPr lang="ru-RU" sz="2000" dirty="0" smtClean="0">
                <a:solidFill>
                  <a:srgbClr val="000000"/>
                </a:solidFill>
              </a:rPr>
              <a:t>HDFS. </a:t>
            </a:r>
            <a:endParaRPr lang="ru-RU" sz="2000" dirty="0">
              <a:solidFill>
                <a:srgbClr val="000000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 smtClean="0"/>
              <a:t>Сервисные </a:t>
            </a:r>
            <a:r>
              <a:rPr lang="ru-RU" sz="2000" dirty="0"/>
              <a:t>элементы,</a:t>
            </a:r>
            <a:r>
              <a:rPr lang="ru-RU" sz="2000" dirty="0">
                <a:solidFill>
                  <a:srgbClr val="000000"/>
                </a:solidFill>
              </a:rPr>
              <a:t> который предоставляют услуги и интерфейс клиентам – инструменты поддержки сервисов оптимизации, математического моделирования, построения прогнозов и т. п</a:t>
            </a:r>
            <a:r>
              <a:rPr lang="ru-RU" sz="2000" dirty="0" smtClean="0">
                <a:solidFill>
                  <a:srgbClr val="000000"/>
                </a:solidFill>
              </a:rPr>
              <a:t>. </a:t>
            </a:r>
            <a:endParaRPr lang="ru-RU" sz="2000" dirty="0">
              <a:solidFill>
                <a:srgbClr val="000000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2000" dirty="0" smtClean="0"/>
              <a:t>Обеспечение </a:t>
            </a:r>
            <a:r>
              <a:rPr lang="ru-RU" sz="2000" dirty="0"/>
              <a:t>коммуникаций</a:t>
            </a:r>
            <a:r>
              <a:rPr lang="ru-RU" sz="2000" dirty="0">
                <a:solidFill>
                  <a:srgbClr val="000000"/>
                </a:solidFill>
              </a:rPr>
              <a:t> между названными элементами (платформа </a:t>
            </a:r>
            <a:r>
              <a:rPr lang="en-US" sz="2000" dirty="0">
                <a:solidFill>
                  <a:srgbClr val="000000"/>
                </a:solidFill>
              </a:rPr>
              <a:t>I</a:t>
            </a:r>
            <a:r>
              <a:rPr lang="ru-RU" sz="2000" dirty="0" err="1">
                <a:solidFill>
                  <a:srgbClr val="000000"/>
                </a:solidFill>
              </a:rPr>
              <a:t>nternet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of</a:t>
            </a:r>
            <a:r>
              <a:rPr lang="ru-RU" sz="2000" dirty="0">
                <a:solidFill>
                  <a:srgbClr val="000000"/>
                </a:solidFill>
              </a:rPr>
              <a:t> T</a:t>
            </a:r>
            <a:r>
              <a:rPr lang="en-US" sz="2000" dirty="0" err="1">
                <a:solidFill>
                  <a:srgbClr val="000000"/>
                </a:solidFill>
              </a:rPr>
              <a:t>hings</a:t>
            </a:r>
            <a:r>
              <a:rPr lang="ru-RU" sz="2000" dirty="0">
                <a:solidFill>
                  <a:srgbClr val="000000"/>
                </a:solidFill>
              </a:rPr>
              <a:t> (</a:t>
            </a:r>
            <a:r>
              <a:rPr lang="en-US" sz="2000" dirty="0" err="1">
                <a:solidFill>
                  <a:srgbClr val="000000"/>
                </a:solidFill>
              </a:rPr>
              <a:t>IoT</a:t>
            </a:r>
            <a:r>
              <a:rPr lang="ru-RU" sz="2000" dirty="0" smtClean="0">
                <a:solidFill>
                  <a:srgbClr val="000000"/>
                </a:solidFill>
              </a:rPr>
              <a:t>)). </a:t>
            </a:r>
            <a:endParaRPr lang="ru-RU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890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ПЯТЬ КОМПОНЕНТОВ ПРОГРАММНОГО ОБЕСПЕЧЕНИЯ, НЕОБХОДИМЫХ ДЛЯ СОЗДАНИЯ ЦИФРОВОГО ДВОЙНИКА 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52736"/>
            <a:ext cx="6552727" cy="50405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2053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sz="2400" b="1" dirty="0" smtClean="0"/>
              <a:t>ОСНОВНЫЕ ПОНЯТИЯ И </a:t>
            </a:r>
          </a:p>
          <a:p>
            <a:pPr marL="0" indent="0" algn="ctr">
              <a:buNone/>
            </a:pPr>
            <a:r>
              <a:rPr lang="ru-RU" sz="2400" b="1" dirty="0" smtClean="0"/>
              <a:t>ОПРЕДЕЛЕНИЯ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855046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 smtClean="0"/>
              <a:t>ОТСУТСТВИЕ В РФ КОМПАНИЙ-ПОСТАВЩИКОВ </a:t>
            </a:r>
            <a:br>
              <a:rPr lang="ru-RU" sz="2400" dirty="0" smtClean="0"/>
            </a:br>
            <a:r>
              <a:rPr lang="ru-RU" sz="2400" dirty="0" smtClean="0"/>
              <a:t>ПЯТИ КАТЕГОРИЙ ПО ДЛЯ ПОСТРОЕНИЯ ЦД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1052736"/>
            <a:ext cx="8229600" cy="5329014"/>
          </a:xfrm>
        </p:spPr>
        <p:txBody>
          <a:bodyPr/>
          <a:lstStyle/>
          <a:p>
            <a:r>
              <a:rPr lang="ru-RU" sz="2000" dirty="0"/>
              <a:t>На российском рынке пока нет широкого спектра компаний-поставщиков, чтобы рассмотреть пять категорий ПО для построения ЦД</a:t>
            </a:r>
            <a:r>
              <a:rPr lang="ru-RU" sz="2000" dirty="0">
                <a:solidFill>
                  <a:srgbClr val="000000"/>
                </a:solidFill>
              </a:rPr>
              <a:t>, хотя в России существует хорошая математическая школа, большинство научных институтов и вузов создавали и продолжают разрабатывать математические и компьютерные модели изучаемых процессов и создают программные продукты в данной области, но, </a:t>
            </a:r>
            <a:r>
              <a:rPr lang="ru-RU" sz="2000" dirty="0"/>
              <a:t>по большей части, для внутреннего потребления. </a:t>
            </a:r>
          </a:p>
          <a:p>
            <a:r>
              <a:rPr lang="ru-RU" sz="2000" dirty="0"/>
              <a:t>Энергетика является одной из областей, где ЦД-технология весьма востребована</a:t>
            </a:r>
            <a:r>
              <a:rPr lang="ru-RU" sz="2000" dirty="0">
                <a:solidFill>
                  <a:srgbClr val="000000"/>
                </a:solidFill>
              </a:rPr>
              <a:t>. Разрабатываются цифровые двойники в нефтегазовой отрасли, в ядерной энергетике; в электроэнергетике декларируются преимущественно зарубежные разработки: компаний </a:t>
            </a:r>
            <a:r>
              <a:rPr lang="ru-RU" sz="2000" dirty="0" err="1">
                <a:solidFill>
                  <a:srgbClr val="000000"/>
                </a:solidFill>
              </a:rPr>
              <a:t>General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ru-RU" sz="2000" dirty="0" err="1">
                <a:solidFill>
                  <a:srgbClr val="000000"/>
                </a:solidFill>
              </a:rPr>
              <a:t>Electric</a:t>
            </a:r>
            <a:r>
              <a:rPr lang="ru-RU" sz="2000" dirty="0">
                <a:solidFill>
                  <a:srgbClr val="000000"/>
                </a:solidFill>
              </a:rPr>
              <a:t>, </a:t>
            </a:r>
            <a:r>
              <a:rPr lang="en-US" sz="2000" dirty="0">
                <a:solidFill>
                  <a:srgbClr val="000000"/>
                </a:solidFill>
              </a:rPr>
              <a:t>Siemens</a:t>
            </a:r>
            <a:r>
              <a:rPr lang="ru-RU" sz="2000" dirty="0">
                <a:solidFill>
                  <a:srgbClr val="000000"/>
                </a:solidFill>
              </a:rPr>
              <a:t>, </a:t>
            </a:r>
            <a:r>
              <a:rPr lang="en-US" sz="2000" dirty="0">
                <a:solidFill>
                  <a:srgbClr val="000000"/>
                </a:solidFill>
              </a:rPr>
              <a:t>SAP</a:t>
            </a:r>
            <a:r>
              <a:rPr lang="ru-RU" sz="2000" dirty="0">
                <a:solidFill>
                  <a:srgbClr val="000000"/>
                </a:solidFill>
              </a:rPr>
              <a:t>, Национальной лаборатории энергетических технологий (NETL, </a:t>
            </a:r>
            <a:r>
              <a:rPr lang="ru-RU" sz="2000" dirty="0" err="1">
                <a:solidFill>
                  <a:srgbClr val="000000"/>
                </a:solidFill>
              </a:rPr>
              <a:t>National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ru-RU" sz="2000" dirty="0" err="1">
                <a:solidFill>
                  <a:srgbClr val="000000"/>
                </a:solidFill>
              </a:rPr>
              <a:t>Energy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ru-RU" sz="2000" dirty="0" err="1">
                <a:solidFill>
                  <a:srgbClr val="000000"/>
                </a:solidFill>
              </a:rPr>
              <a:t>Technology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ru-RU" sz="2000" dirty="0" err="1">
                <a:solidFill>
                  <a:srgbClr val="000000"/>
                </a:solidFill>
              </a:rPr>
              <a:t>Laboratory</a:t>
            </a:r>
            <a:r>
              <a:rPr lang="ru-RU" sz="2000" dirty="0">
                <a:solidFill>
                  <a:srgbClr val="000000"/>
                </a:solidFill>
              </a:rPr>
              <a:t>, </a:t>
            </a:r>
            <a:r>
              <a:rPr lang="en-US" sz="2000" dirty="0">
                <a:solidFill>
                  <a:srgbClr val="000000"/>
                </a:solidFill>
              </a:rPr>
              <a:t>USA</a:t>
            </a:r>
            <a:r>
              <a:rPr lang="ru-RU" sz="2000" dirty="0">
                <a:solidFill>
                  <a:srgbClr val="000000"/>
                </a:solidFill>
              </a:rPr>
              <a:t>), хотя </a:t>
            </a:r>
            <a:r>
              <a:rPr lang="ru-RU" sz="2000" dirty="0"/>
              <a:t>имеются и отдельные отечественные решения, не претендующие на уровень комплексных.</a:t>
            </a:r>
          </a:p>
        </p:txBody>
      </p:sp>
    </p:spTree>
    <p:extLst>
      <p:ext uri="{BB962C8B-B14F-4D97-AF65-F5344CB8AC3E}">
        <p14:creationId xmlns:p14="http://schemas.microsoft.com/office/powerpoint/2010/main" val="2961290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 smtClean="0"/>
              <a:t>ЦИФРОВОЙ ДВОЙНИК КАК ИНТЕГРАЦИЯ ТЕХНОЛОГИЙ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980728"/>
            <a:ext cx="8229600" cy="5401022"/>
          </a:xfrm>
        </p:spPr>
        <p:txBody>
          <a:bodyPr/>
          <a:lstStyle/>
          <a:p>
            <a:r>
              <a:rPr lang="ru-RU" sz="2400" dirty="0" smtClean="0">
                <a:solidFill>
                  <a:srgbClr val="000000"/>
                </a:solidFill>
              </a:rPr>
              <a:t>Цифровой </a:t>
            </a:r>
            <a:r>
              <a:rPr lang="ru-RU" sz="2400" dirty="0">
                <a:solidFill>
                  <a:srgbClr val="000000"/>
                </a:solidFill>
              </a:rPr>
              <a:t>двойник отличается от традиционной системы автоматизированного проектирования (САПР) и не служит просто еще одним решением с поддержкой датчиков Интернета вещей (</a:t>
            </a:r>
            <a:r>
              <a:rPr lang="ru-RU" sz="2400" dirty="0" err="1">
                <a:solidFill>
                  <a:srgbClr val="000000"/>
                </a:solidFill>
              </a:rPr>
              <a:t>IoT</a:t>
            </a:r>
            <a:r>
              <a:rPr lang="ru-RU" sz="2400" dirty="0">
                <a:solidFill>
                  <a:srgbClr val="000000"/>
                </a:solidFill>
              </a:rPr>
              <a:t>).</a:t>
            </a:r>
          </a:p>
          <a:p>
            <a:r>
              <a:rPr lang="ru-RU" sz="2400" dirty="0" smtClean="0"/>
              <a:t>ЦД </a:t>
            </a:r>
            <a:r>
              <a:rPr lang="ru-RU" sz="2400" dirty="0"/>
              <a:t>представляет особый интерес как технология, которая находится на стыке цифровой и физической реальности </a:t>
            </a:r>
            <a:r>
              <a:rPr lang="ru-RU" sz="2400" dirty="0">
                <a:solidFill>
                  <a:srgbClr val="000000"/>
                </a:solidFill>
              </a:rPr>
              <a:t>и при этом развивается на фоне конвергенции целого ряда новых перспективных технологий, таких как аддитивные технологии, искусственный интеллект (ИИ), интернет вещей и </a:t>
            </a:r>
            <a:r>
              <a:rPr lang="ru-RU" sz="2400" dirty="0" smtClean="0">
                <a:solidFill>
                  <a:srgbClr val="000000"/>
                </a:solidFill>
              </a:rPr>
              <a:t>т.д.</a:t>
            </a:r>
          </a:p>
          <a:p>
            <a:r>
              <a:rPr lang="ru-RU" sz="2400" dirty="0">
                <a:solidFill>
                  <a:srgbClr val="000000"/>
                </a:solidFill>
              </a:rPr>
              <a:t>«Цифровой двойник сам по себе не является технологией. </a:t>
            </a:r>
            <a:r>
              <a:rPr lang="ru-RU" sz="2400" dirty="0"/>
              <a:t>Это слияние многих новейших цифровых технологий</a:t>
            </a:r>
            <a:r>
              <a:rPr lang="ru-RU" sz="2400" dirty="0">
                <a:solidFill>
                  <a:srgbClr val="000000"/>
                </a:solidFill>
              </a:rPr>
              <a:t>, которые помогают достигать бизнес-результатов и приносить пользу различным отраслям».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3845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200" dirty="0" smtClean="0"/>
              <a:t>АРХИТЕКТУРА ЦИФРОВОГО ДВОЙНИКА ЭНЕРГЕТИЧЕСКОЙ СИСТЕМЫ </a:t>
            </a:r>
            <a:r>
              <a:rPr lang="ru-RU" sz="2400" dirty="0"/>
              <a:t>(ИПУ </a:t>
            </a:r>
            <a:r>
              <a:rPr lang="ru-RU" sz="2400" dirty="0" smtClean="0"/>
              <a:t>РАН, </a:t>
            </a:r>
            <a:r>
              <a:rPr lang="ru-RU" sz="2400" dirty="0"/>
              <a:t>д.т.н. С.П. Ковалев ) </a:t>
            </a:r>
          </a:p>
        </p:txBody>
      </p:sp>
      <p:pic>
        <p:nvPicPr>
          <p:cNvPr id="5" name="Рисунок 4" descr="https://digitalsubstation.com/plctech/wp-content/uploads/2020/03/1-768x408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052736"/>
            <a:ext cx="7200799" cy="540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6730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 smtClean="0"/>
              <a:t>ШЕСТЬ СЛОЕВ (ИНФОРМАЦИОННЫХ КОМПОНЕНТОВ) ЦИФРОВОГО ДВОЙНИКА ЭНЕРГОСИСТЕМЫ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u-RU" sz="2800" dirty="0" smtClean="0"/>
              <a:t>Онтологическая модель.</a:t>
            </a:r>
          </a:p>
          <a:p>
            <a:pPr marL="514350" indent="-514350">
              <a:buAutoNum type="arabicPeriod"/>
            </a:pPr>
            <a:r>
              <a:rPr lang="ru-RU" sz="2800" dirty="0" smtClean="0"/>
              <a:t>Цифровые схемы и карты.</a:t>
            </a:r>
          </a:p>
          <a:p>
            <a:pPr marL="514350" indent="-514350">
              <a:buAutoNum type="arabicPeriod"/>
            </a:pPr>
            <a:r>
              <a:rPr lang="ru-RU" sz="2800" dirty="0" smtClean="0"/>
              <a:t>Электронная документация .</a:t>
            </a:r>
          </a:p>
          <a:p>
            <a:pPr marL="514350" indent="-514350">
              <a:buAutoNum type="arabicPeriod"/>
            </a:pPr>
            <a:r>
              <a:rPr lang="ru-RU" sz="2800" dirty="0" smtClean="0"/>
              <a:t>Информационные модели. </a:t>
            </a:r>
          </a:p>
          <a:p>
            <a:pPr marL="514350" indent="-514350">
              <a:buAutoNum type="arabicPeriod"/>
            </a:pPr>
            <a:r>
              <a:rPr lang="ru-RU" sz="2800" dirty="0" smtClean="0"/>
              <a:t>Оперативная информация. </a:t>
            </a:r>
          </a:p>
          <a:p>
            <a:pPr marL="514350" indent="-514350">
              <a:buAutoNum type="arabicPeriod"/>
            </a:pPr>
            <a:r>
              <a:rPr lang="ru-RU" sz="2800" dirty="0" smtClean="0"/>
              <a:t>Математические и имитационные модели</a:t>
            </a:r>
            <a:endParaRPr lang="ru-RU" sz="2800" dirty="0"/>
          </a:p>
          <a:p>
            <a:pPr marL="0" indent="0">
              <a:buNone/>
            </a:pPr>
            <a:r>
              <a:rPr lang="ru-RU" sz="2000" dirty="0" smtClean="0"/>
              <a:t>В </a:t>
            </a:r>
            <a:r>
              <a:rPr lang="ru-RU" sz="2000" dirty="0" smtClean="0"/>
              <a:t>ходе функционирования энергосистемы слои интенсивно взаимодействуют друг с другом, в </a:t>
            </a:r>
            <a:r>
              <a:rPr lang="ru-RU" sz="2000" dirty="0" err="1" smtClean="0"/>
              <a:t>т.ч</a:t>
            </a:r>
            <a:r>
              <a:rPr lang="ru-RU" sz="2000" dirty="0" smtClean="0"/>
              <a:t>. в режиме циклов с обратной связью: в число вариантов использования каждого слоя входит представление данных другим слоям, ссылочная привязка данных других слоев, верификация данных, а также генерация структуры слоев.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43654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 smtClean="0"/>
              <a:t>ВЗАИМОДЕЙСТВИЕ СЛОЕВ ЦИФРОВОГО ДВОЙНИКА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052736"/>
            <a:ext cx="6264696" cy="497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55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sz="2400" dirty="0" smtClean="0"/>
              <a:t>ОНТОЛОГИЧЕСКИЙ ПОДХОД  </a:t>
            </a:r>
          </a:p>
          <a:p>
            <a:pPr marL="0" indent="0" algn="ctr">
              <a:buNone/>
            </a:pPr>
            <a:r>
              <a:rPr lang="ru-RU" sz="2400" dirty="0" smtClean="0"/>
              <a:t>К ПОСТРОЕНИЮ ЦД</a:t>
            </a:r>
          </a:p>
          <a:p>
            <a:pPr marL="0" indent="0" algn="ctr">
              <a:buNone/>
            </a:pPr>
            <a:r>
              <a:rPr lang="ru-RU" sz="2400" dirty="0" smtClean="0"/>
              <a:t>(ИСЭМ СО РАН)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320307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 smtClean="0"/>
              <a:t>ОБОБЩЕННАЯ АРХИТЕКТУРА ЦИФРОВОГО ДВОЙНИКА ЭНЕРГЕТИЧЕСКОЙ СИСТЕМЫ</a:t>
            </a:r>
            <a:endParaRPr lang="ru-RU" sz="2400" dirty="0"/>
          </a:p>
        </p:txBody>
      </p:sp>
      <p:pic>
        <p:nvPicPr>
          <p:cNvPr id="4" name="Рисунок 3" descr="C:\Users\Administrator\Downloads\в статьюЛВ (1)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52736"/>
            <a:ext cx="6840759" cy="5040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3182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СХЕМА ЦИФРОВЫХ ДВОЙНИКОВ НА ОСНОВЕ ОНТОЛОГИЧЕСКОЙ МОДЕЛИ</a:t>
            </a:r>
            <a:br>
              <a:rPr lang="ru-RU" sz="2400" dirty="0"/>
            </a:b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200" dirty="0" smtClean="0">
                <a:solidFill>
                  <a:srgbClr val="000000"/>
                </a:solidFill>
              </a:rPr>
              <a:t>Для </a:t>
            </a:r>
            <a:r>
              <a:rPr lang="ru-RU" sz="2200" dirty="0">
                <a:solidFill>
                  <a:srgbClr val="000000"/>
                </a:solidFill>
              </a:rPr>
              <a:t>нас важно, что </a:t>
            </a:r>
            <a:r>
              <a:rPr lang="ru-RU" sz="2200" dirty="0"/>
              <a:t>слой математических моделей цифрового двойника «собирается» над онтологической моделью.</a:t>
            </a:r>
            <a:r>
              <a:rPr lang="ru-RU" sz="2200" dirty="0">
                <a:solidFill>
                  <a:srgbClr val="000000"/>
                </a:solidFill>
              </a:rPr>
              <a:t> </a:t>
            </a:r>
            <a:r>
              <a:rPr lang="ru-RU" sz="2200" dirty="0" smtClean="0">
                <a:solidFill>
                  <a:srgbClr val="000000"/>
                </a:solidFill>
              </a:rPr>
              <a:t>Предлагается  </a:t>
            </a:r>
            <a:r>
              <a:rPr lang="ru-RU" sz="2200" dirty="0">
                <a:solidFill>
                  <a:srgbClr val="000000"/>
                </a:solidFill>
              </a:rPr>
              <a:t>на основе </a:t>
            </a:r>
            <a:r>
              <a:rPr lang="ru-RU" sz="2200" dirty="0" smtClean="0"/>
              <a:t>онтологических, информационных и математических </a:t>
            </a:r>
            <a:r>
              <a:rPr lang="ru-RU" sz="2200" dirty="0"/>
              <a:t>(физико-технических) моделей отраслевых систем энергетики </a:t>
            </a:r>
            <a:r>
              <a:rPr lang="ru-RU" sz="2200" dirty="0" smtClean="0"/>
              <a:t>разрабатывать цифровых двойников </a:t>
            </a:r>
            <a:r>
              <a:rPr lang="ru-RU" sz="2200" dirty="0"/>
              <a:t>этих систем. </a:t>
            </a:r>
            <a:endParaRPr lang="ru-RU" sz="2200" dirty="0" smtClean="0"/>
          </a:p>
          <a:p>
            <a:r>
              <a:rPr lang="ru-RU" sz="2200" dirty="0" smtClean="0">
                <a:solidFill>
                  <a:srgbClr val="000000"/>
                </a:solidFill>
              </a:rPr>
              <a:t>После </a:t>
            </a:r>
            <a:r>
              <a:rPr lang="ru-RU" sz="2200" dirty="0">
                <a:solidFill>
                  <a:srgbClr val="000000"/>
                </a:solidFill>
              </a:rPr>
              <a:t>решения вопросов обеспечения этих моделей данными, вопросов </a:t>
            </a:r>
            <a:r>
              <a:rPr lang="ru-RU" sz="2200" dirty="0"/>
              <a:t>информационного взаимодействия с потоками данных и проведения вычислительных экспериментов на цифровых двойниках </a:t>
            </a:r>
            <a:r>
              <a:rPr lang="ru-RU" sz="2200" dirty="0">
                <a:solidFill>
                  <a:srgbClr val="000000"/>
                </a:solidFill>
              </a:rPr>
              <a:t>они могут быть рекомендованы для </a:t>
            </a:r>
            <a:r>
              <a:rPr lang="ru-RU" sz="2200" dirty="0"/>
              <a:t>практического использования </a:t>
            </a:r>
            <a:r>
              <a:rPr lang="ru-RU" sz="2200" dirty="0">
                <a:solidFill>
                  <a:srgbClr val="000000"/>
                </a:solidFill>
              </a:rPr>
              <a:t>при управлении </a:t>
            </a:r>
            <a:r>
              <a:rPr lang="ru-RU" sz="2200" dirty="0" smtClean="0">
                <a:solidFill>
                  <a:srgbClr val="000000"/>
                </a:solidFill>
              </a:rPr>
              <a:t>соответствующими энергетическими </a:t>
            </a:r>
            <a:r>
              <a:rPr lang="ru-RU" sz="2200" dirty="0">
                <a:solidFill>
                  <a:srgbClr val="000000"/>
                </a:solidFill>
              </a:rPr>
              <a:t>системами.</a:t>
            </a:r>
          </a:p>
        </p:txBody>
      </p:sp>
    </p:spTree>
    <p:extLst>
      <p:ext uri="{BB962C8B-B14F-4D97-AF65-F5344CB8AC3E}">
        <p14:creationId xmlns:p14="http://schemas.microsoft.com/office/powerpoint/2010/main" val="3327846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СТРУКТУРА ОНТОЛОГИЧЕСКИХ МОДЕЛЕЙ ДЛЯ ПОСТРОЕНИЯ </a:t>
            </a:r>
            <a:r>
              <a:rPr lang="ru-RU" sz="2400" dirty="0" smtClean="0"/>
              <a:t>ЦИФРОВЫХ ДВОЙНИКОВ </a:t>
            </a:r>
            <a:r>
              <a:rPr lang="ru-RU" sz="2400" dirty="0"/>
              <a:t>В ЭНЕРГЕТИКЕ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</a:rPr>
              <a:t>В структуре онтологических моделей для построения цифровых двойников в энергетике предлагается рассматривать уровни:</a:t>
            </a:r>
          </a:p>
          <a:p>
            <a:pPr lvl="0"/>
            <a:r>
              <a:rPr lang="ru-RU" sz="1800" dirty="0"/>
              <a:t>Онтология верхнего уровня (</a:t>
            </a:r>
            <a:r>
              <a:rPr lang="ru-RU" sz="1800" dirty="0" err="1"/>
              <a:t>метаонтология</a:t>
            </a:r>
            <a:r>
              <a:rPr lang="ru-RU" sz="1800" dirty="0"/>
              <a:t>) </a:t>
            </a:r>
            <a:r>
              <a:rPr lang="ru-RU" sz="1800" dirty="0">
                <a:solidFill>
                  <a:srgbClr val="000000"/>
                </a:solidFill>
              </a:rPr>
              <a:t>– базовые концепты относящиеся к исследованиям, моделированию и функционированию объектов </a:t>
            </a:r>
            <a:r>
              <a:rPr lang="ru-RU" sz="1800" dirty="0" smtClean="0">
                <a:solidFill>
                  <a:srgbClr val="000000"/>
                </a:solidFill>
              </a:rPr>
              <a:t>(след. слайд). </a:t>
            </a:r>
            <a:r>
              <a:rPr lang="ru-RU" sz="1800" dirty="0">
                <a:solidFill>
                  <a:srgbClr val="000000"/>
                </a:solidFill>
              </a:rPr>
              <a:t>Такие понятия не связаны с конкретной предметной областью. </a:t>
            </a:r>
            <a:endParaRPr lang="en-US" sz="1800" dirty="0" smtClean="0">
              <a:solidFill>
                <a:srgbClr val="000000"/>
              </a:solidFill>
            </a:endParaRPr>
          </a:p>
          <a:p>
            <a:r>
              <a:rPr lang="ru-RU" sz="1800" dirty="0"/>
              <a:t>Онтология предметной области </a:t>
            </a:r>
            <a:r>
              <a:rPr lang="ru-RU" sz="1800" dirty="0">
                <a:solidFill>
                  <a:srgbClr val="000000"/>
                </a:solidFill>
              </a:rPr>
              <a:t>– описывает базовые понятия предметной области с точки зрения их формулирования, согласования, группировки и классификации </a:t>
            </a:r>
            <a:r>
              <a:rPr lang="ru-RU" sz="1800" dirty="0" smtClean="0">
                <a:solidFill>
                  <a:srgbClr val="000000"/>
                </a:solidFill>
              </a:rPr>
              <a:t>(через один слайд).</a:t>
            </a:r>
            <a:endParaRPr lang="ru-RU" sz="1800" dirty="0">
              <a:solidFill>
                <a:srgbClr val="000000"/>
              </a:solidFill>
            </a:endParaRPr>
          </a:p>
          <a:p>
            <a:r>
              <a:rPr lang="ru-RU" sz="1800" dirty="0"/>
              <a:t>Прикладные онтологии </a:t>
            </a:r>
            <a:r>
              <a:rPr lang="ru-RU" sz="1800" dirty="0">
                <a:solidFill>
                  <a:srgbClr val="000000"/>
                </a:solidFill>
              </a:rPr>
              <a:t>– используются для описания концептуальной модели задачи, приложения, программного комплекса и других компонентов моделируемой системы. В качестве примера представлена </a:t>
            </a:r>
            <a:r>
              <a:rPr lang="ru-RU" sz="1800" dirty="0"/>
              <a:t>онтология программного комплекса (ПК) </a:t>
            </a:r>
            <a:r>
              <a:rPr lang="ru-RU" sz="1800" dirty="0" smtClean="0">
                <a:solidFill>
                  <a:srgbClr val="000000"/>
                </a:solidFill>
              </a:rPr>
              <a:t>(через 2 сл.).</a:t>
            </a:r>
            <a:endParaRPr lang="ru-RU" sz="1800" dirty="0">
              <a:solidFill>
                <a:srgbClr val="000000"/>
              </a:solidFill>
            </a:endParaRPr>
          </a:p>
          <a:p>
            <a:r>
              <a:rPr lang="ru-RU" sz="1800" dirty="0">
                <a:solidFill>
                  <a:srgbClr val="000000"/>
                </a:solidFill>
              </a:rPr>
              <a:t>При построении </a:t>
            </a:r>
            <a:r>
              <a:rPr lang="ru-RU" sz="1800" dirty="0"/>
              <a:t>цифровых </a:t>
            </a:r>
            <a:r>
              <a:rPr lang="ru-RU" sz="1800" dirty="0" smtClean="0"/>
              <a:t>теней</a:t>
            </a:r>
            <a:r>
              <a:rPr lang="en-US" sz="1800" dirty="0" smtClean="0"/>
              <a:t> </a:t>
            </a:r>
            <a:r>
              <a:rPr lang="ru-RU" sz="1800" dirty="0" smtClean="0">
                <a:solidFill>
                  <a:srgbClr val="000000"/>
                </a:solidFill>
              </a:rPr>
              <a:t>в </a:t>
            </a:r>
            <a:r>
              <a:rPr lang="ru-RU" sz="1800" dirty="0">
                <a:solidFill>
                  <a:srgbClr val="000000"/>
                </a:solidFill>
              </a:rPr>
              <a:t>первую очередь будут востребованы </a:t>
            </a:r>
            <a:r>
              <a:rPr lang="ru-RU" sz="1800" dirty="0"/>
              <a:t>онтологии предметных областей.</a:t>
            </a:r>
          </a:p>
        </p:txBody>
      </p:sp>
    </p:spTree>
    <p:extLst>
      <p:ext uri="{BB962C8B-B14F-4D97-AF65-F5344CB8AC3E}">
        <p14:creationId xmlns:p14="http://schemas.microsoft.com/office/powerpoint/2010/main" val="591334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 smtClean="0"/>
              <a:t>МЕТАОНТОЛОГИЯ ИССЛЕДОВАНИЙ</a:t>
            </a:r>
            <a:endParaRPr lang="ru-RU" sz="2400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96753"/>
            <a:ext cx="720080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76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 smtClean="0"/>
              <a:t>ЦИФРОВАЯ ТРАНСФОРМАЦИЯ ИЛИ ЦИФРОВИЗАЦИЯ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980728"/>
            <a:ext cx="8229600" cy="5401022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</a:rPr>
              <a:t>Одно из первых значений термина «цифровая трансформация» – это переход от аналоговых данных к цифровым, то, что сегодня принято называть </a:t>
            </a:r>
            <a:r>
              <a:rPr lang="ru-RU" sz="1800" dirty="0" err="1"/>
              <a:t>цифровизацией</a:t>
            </a:r>
            <a:r>
              <a:rPr lang="ru-RU" sz="1800" dirty="0"/>
              <a:t>.</a:t>
            </a:r>
            <a:r>
              <a:rPr lang="ru-RU" sz="1800" dirty="0">
                <a:solidFill>
                  <a:srgbClr val="000000"/>
                </a:solidFill>
              </a:rPr>
              <a:t> </a:t>
            </a:r>
          </a:p>
          <a:p>
            <a:pPr marL="0" indent="0">
              <a:buNone/>
            </a:pPr>
            <a:r>
              <a:rPr lang="ru-RU" sz="1800" dirty="0" smtClean="0">
                <a:solidFill>
                  <a:srgbClr val="000000"/>
                </a:solidFill>
              </a:rPr>
              <a:t>Выделяют </a:t>
            </a:r>
            <a:r>
              <a:rPr lang="ru-RU" sz="1800" dirty="0"/>
              <a:t>три точки зрения</a:t>
            </a:r>
            <a:r>
              <a:rPr lang="ru-RU" sz="1800" dirty="0">
                <a:solidFill>
                  <a:srgbClr val="000000"/>
                </a:solidFill>
              </a:rPr>
              <a:t> на </a:t>
            </a:r>
            <a:r>
              <a:rPr lang="ru-RU" sz="1800" dirty="0" err="1">
                <a:solidFill>
                  <a:srgbClr val="000000"/>
                </a:solidFill>
              </a:rPr>
              <a:t>цифровизацию</a:t>
            </a:r>
            <a:r>
              <a:rPr lang="ru-RU" sz="1800" dirty="0">
                <a:solidFill>
                  <a:srgbClr val="000000"/>
                </a:solidFill>
              </a:rPr>
              <a:t> или цифровую трансформацию: </a:t>
            </a:r>
            <a:endParaRPr lang="ru-RU" sz="1800" dirty="0" smtClean="0">
              <a:solidFill>
                <a:srgbClr val="000000"/>
              </a:solidFill>
            </a:endParaRPr>
          </a:p>
          <a:p>
            <a:pPr marL="457200" indent="-457200">
              <a:buAutoNum type="arabicParenR"/>
            </a:pPr>
            <a:r>
              <a:rPr lang="ru-RU" sz="1800" dirty="0" smtClean="0">
                <a:solidFill>
                  <a:srgbClr val="000000"/>
                </a:solidFill>
              </a:rPr>
              <a:t>со </a:t>
            </a:r>
            <a:r>
              <a:rPr lang="ru-RU" sz="1800" dirty="0">
                <a:solidFill>
                  <a:srgbClr val="000000"/>
                </a:solidFill>
              </a:rPr>
              <a:t>времен зарождения цифровых технологий люди пытались использовать их для автоматизации бизнеса, то есть </a:t>
            </a:r>
            <a:r>
              <a:rPr lang="ru-RU" sz="1800" dirty="0"/>
              <a:t>цифровая трансформация — это процесс, который длится десятилетия, и каждая новая технология добавляет ему новые стадии</a:t>
            </a:r>
            <a:r>
              <a:rPr lang="ru-RU" sz="1800" dirty="0">
                <a:solidFill>
                  <a:srgbClr val="000000"/>
                </a:solidFill>
              </a:rPr>
              <a:t>; </a:t>
            </a:r>
            <a:endParaRPr lang="ru-RU" sz="1800" dirty="0" smtClean="0">
              <a:solidFill>
                <a:srgbClr val="000000"/>
              </a:solidFill>
            </a:endParaRPr>
          </a:p>
          <a:p>
            <a:pPr marL="457200" indent="-457200">
              <a:buAutoNum type="arabicParenR"/>
            </a:pPr>
            <a:r>
              <a:rPr lang="ru-RU" sz="1800" dirty="0" smtClean="0">
                <a:solidFill>
                  <a:srgbClr val="000000"/>
                </a:solidFill>
              </a:rPr>
              <a:t>цифровую </a:t>
            </a:r>
            <a:r>
              <a:rPr lang="ru-RU" sz="1800" dirty="0">
                <a:solidFill>
                  <a:srgbClr val="000000"/>
                </a:solidFill>
              </a:rPr>
              <a:t>трансформацию следует связывать с определенным периодом развития ИКТ, и </a:t>
            </a:r>
            <a:r>
              <a:rPr lang="ru-RU" sz="1800" dirty="0"/>
              <a:t>переломным моментом является появление так называемой третьей платформы (облака, мобильность, социальные технологии, «большие данные»</a:t>
            </a:r>
            <a:r>
              <a:rPr lang="ru-RU" sz="1800" dirty="0">
                <a:solidFill>
                  <a:srgbClr val="000000"/>
                </a:solidFill>
              </a:rPr>
              <a:t> и др.), на основании которой стали появляться цифровые компании, предложившие </a:t>
            </a:r>
            <a:r>
              <a:rPr lang="ru-RU" sz="1800" dirty="0"/>
              <a:t>новую бизнес-модель с использованием перечисленных технологий и максимальным уходом от нецифровых активов; </a:t>
            </a:r>
            <a:endParaRPr lang="ru-RU" sz="1800" dirty="0" smtClean="0"/>
          </a:p>
          <a:p>
            <a:pPr marL="457200" indent="-457200">
              <a:buAutoNum type="arabicParenR"/>
            </a:pPr>
            <a:r>
              <a:rPr lang="ru-RU" sz="1800" dirty="0" smtClean="0">
                <a:solidFill>
                  <a:srgbClr val="000000"/>
                </a:solidFill>
              </a:rPr>
              <a:t>делается </a:t>
            </a:r>
            <a:r>
              <a:rPr lang="ru-RU" sz="1800" dirty="0">
                <a:solidFill>
                  <a:srgbClr val="000000"/>
                </a:solidFill>
              </a:rPr>
              <a:t>акцент на </a:t>
            </a:r>
            <a:r>
              <a:rPr lang="ru-RU" sz="1800" dirty="0"/>
              <a:t>бизнес-аспектах</a:t>
            </a:r>
            <a:r>
              <a:rPr lang="ru-RU" sz="1800" dirty="0">
                <a:solidFill>
                  <a:srgbClr val="000000"/>
                </a:solidFill>
              </a:rPr>
              <a:t> явления и утверждается, что </a:t>
            </a:r>
            <a:r>
              <a:rPr lang="ru-RU" sz="1800" dirty="0"/>
              <a:t>цифровая трансформация актуальна для любой компании, занятой как цифровым бизнесом, так и реальным производством. </a:t>
            </a:r>
          </a:p>
          <a:p>
            <a:endParaRPr lang="ru-RU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747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ОНТОЛОГИЯ ПРЕДМЕТНОЙ ОБЛАСТИ (ТЕПЛОЭНЕРГЕТИКИ)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52736"/>
            <a:ext cx="7920879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5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 smtClean="0"/>
              <a:t>ОНТОЛОГИЯ ПРОГРАММНОГО КОМПЛЕКСА</a:t>
            </a:r>
            <a:endParaRPr lang="ru-RU" sz="2400" dirty="0"/>
          </a:p>
        </p:txBody>
      </p:sp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124744"/>
            <a:ext cx="6714628" cy="47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3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ru-RU" sz="2400" dirty="0" smtClean="0"/>
          </a:p>
          <a:p>
            <a:pPr marL="0" indent="0" algn="ctr">
              <a:buNone/>
            </a:pPr>
            <a:endParaRPr lang="ru-RU" sz="2400" dirty="0"/>
          </a:p>
          <a:p>
            <a:pPr marL="0" indent="0" algn="ctr">
              <a:buNone/>
            </a:pPr>
            <a:r>
              <a:rPr lang="ru-RU" sz="2400" b="1" dirty="0" smtClean="0"/>
              <a:t>РАЗРАБОТКА ЦИФРОВЫХ ДВОЙНИКОВ </a:t>
            </a:r>
          </a:p>
          <a:p>
            <a:pPr marL="0" indent="0" algn="ctr">
              <a:buNone/>
            </a:pPr>
            <a:r>
              <a:rPr lang="ru-RU" sz="2400" b="1" dirty="0" smtClean="0"/>
              <a:t>В ЭНЕРГЕТИКЕ С ИСПОЛЬЗОВАНИЕМ </a:t>
            </a:r>
          </a:p>
          <a:p>
            <a:pPr marL="0" indent="0" algn="ctr">
              <a:buNone/>
            </a:pPr>
            <a:r>
              <a:rPr lang="ru-RU" sz="2400" b="1" dirty="0" smtClean="0"/>
              <a:t>НАУЧНОГО ИНСТРУМЕНТАРИЯ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845316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 smtClean="0"/>
              <a:t>ИСПОЛЬЗОВАНИЕ ИМЕЮЩЕГОСЯ НАУЧНОГО ИНТСРУМЕНТАРИЯ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1175" y="908720"/>
            <a:ext cx="8229600" cy="5545038"/>
          </a:xfrm>
        </p:spPr>
        <p:txBody>
          <a:bodyPr/>
          <a:lstStyle/>
          <a:p>
            <a:r>
              <a:rPr lang="ru-RU" sz="1800" dirty="0">
                <a:solidFill>
                  <a:srgbClr val="000000"/>
                </a:solidFill>
              </a:rPr>
              <a:t>В исследованиях, выполняемых в ИСЭМ СО РАН, решаются задачи анализа, проектирования, прогнозирования объектов и систем энергетики и широко используется </a:t>
            </a:r>
            <a:r>
              <a:rPr lang="ru-RU" sz="1800" dirty="0"/>
              <a:t>математическое и имитационное моделирование топливно-энергетического комплекса в целом, отдельных систем энергетики, энергетических объектов и их элементов. </a:t>
            </a:r>
            <a:endParaRPr lang="ru-RU" sz="1800" dirty="0" smtClean="0"/>
          </a:p>
          <a:p>
            <a:r>
              <a:rPr lang="ru-RU" sz="1800" dirty="0" smtClean="0">
                <a:solidFill>
                  <a:srgbClr val="000000"/>
                </a:solidFill>
              </a:rPr>
              <a:t>В </a:t>
            </a:r>
            <a:r>
              <a:rPr lang="ru-RU" sz="1800" dirty="0">
                <a:solidFill>
                  <a:srgbClr val="000000"/>
                </a:solidFill>
              </a:rPr>
              <a:t>частности, разрабатываются </a:t>
            </a:r>
            <a:r>
              <a:rPr lang="ru-RU" sz="1800" dirty="0"/>
              <a:t>программные комплексы для решения задач проектирования систем и объектов энергетики</a:t>
            </a:r>
            <a:r>
              <a:rPr lang="ru-RU" sz="1800" dirty="0">
                <a:solidFill>
                  <a:srgbClr val="000000"/>
                </a:solidFill>
              </a:rPr>
              <a:t>. При этом программное обеспечение создается на основе моделей, а </a:t>
            </a:r>
            <a:r>
              <a:rPr lang="ru-RU" sz="1800" dirty="0"/>
              <a:t>знания о структуре систем, прикладных задачах и математических моделях представляются в виде онтологий </a:t>
            </a:r>
            <a:r>
              <a:rPr lang="ru-RU" sz="1800" dirty="0">
                <a:solidFill>
                  <a:srgbClr val="000000"/>
                </a:solidFill>
              </a:rPr>
              <a:t>для повторного использования </a:t>
            </a:r>
            <a:r>
              <a:rPr lang="ru-RU" sz="1800" dirty="0" smtClean="0">
                <a:solidFill>
                  <a:srgbClr val="000000"/>
                </a:solidFill>
              </a:rPr>
              <a:t>.</a:t>
            </a:r>
            <a:endParaRPr lang="ru-RU" sz="1800" dirty="0">
              <a:solidFill>
                <a:srgbClr val="000000"/>
              </a:solidFill>
            </a:endParaRPr>
          </a:p>
          <a:p>
            <a:r>
              <a:rPr lang="ru-RU" sz="1800" dirty="0"/>
              <a:t>Целесообразно использовать при построении цифровых двойников имеющийся научный инструментарий</a:t>
            </a:r>
            <a:r>
              <a:rPr lang="ru-RU" sz="1800" dirty="0">
                <a:solidFill>
                  <a:srgbClr val="000000"/>
                </a:solidFill>
              </a:rPr>
              <a:t>, учитывая, что в ряде организаций, в частности, в Институте систем энергетики им. Л.А. Мелентьева СО РАН созданы и продолжают разрабатываться математические и компьютерные модели энергетических объектов и систем и реализующие их программные продукты, которые пока преимущественно используются для внутреннего потребления в данной области. </a:t>
            </a:r>
            <a:r>
              <a:rPr lang="ru-RU" sz="1800" dirty="0"/>
              <a:t>Использование этих наработок позволит сократить сроки разработки цифровых двойников и повысить их качество </a:t>
            </a:r>
            <a:r>
              <a:rPr lang="ru-RU" sz="1800" dirty="0" smtClean="0"/>
              <a:t>.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823362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 smtClean="0"/>
              <a:t>БАЗОВЫЙ ПРОЕКТ ИСЭМ СО РАН (2021- </a:t>
            </a:r>
            <a:r>
              <a:rPr lang="ru-RU" sz="2400" dirty="0"/>
              <a:t>2025 </a:t>
            </a:r>
            <a:r>
              <a:rPr lang="ru-RU" sz="2400" dirty="0" smtClean="0"/>
              <a:t>гг.)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000" dirty="0" smtClean="0">
                <a:solidFill>
                  <a:srgbClr val="000000"/>
                </a:solidFill>
              </a:rPr>
              <a:t>На 2021- 2025 г. отделом систем искусственного интеллекта в энергетике заявлен проект «</a:t>
            </a:r>
            <a:r>
              <a:rPr lang="ru-RU" sz="2000" dirty="0" smtClean="0"/>
              <a:t>Методология </a:t>
            </a:r>
            <a:r>
              <a:rPr lang="ru-RU" sz="2000" dirty="0"/>
              <a:t>построения ИТ-инфраструктуры </a:t>
            </a:r>
            <a:r>
              <a:rPr lang="ru-RU" sz="2000" dirty="0">
                <a:solidFill>
                  <a:srgbClr val="000000"/>
                </a:solidFill>
              </a:rPr>
              <a:t>для разработки интеллектуальных систем управления развитием и функционированием систем </a:t>
            </a:r>
            <a:r>
              <a:rPr lang="ru-RU" sz="2000" dirty="0" smtClean="0">
                <a:solidFill>
                  <a:srgbClr val="000000"/>
                </a:solidFill>
              </a:rPr>
              <a:t>энергетики»</a:t>
            </a:r>
          </a:p>
          <a:p>
            <a:r>
              <a:rPr lang="ru-RU" sz="2000" b="1" dirty="0">
                <a:solidFill>
                  <a:srgbClr val="000000"/>
                </a:solidFill>
              </a:rPr>
              <a:t>Цель исследования: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ru-RU" sz="2000" dirty="0"/>
              <a:t>Разработка методологии построения ИТ-инфраструктуры</a:t>
            </a:r>
            <a:r>
              <a:rPr lang="ru-RU" sz="2000" dirty="0">
                <a:solidFill>
                  <a:srgbClr val="000000"/>
                </a:solidFill>
              </a:rPr>
              <a:t> для проведения системных исследований энергетики </a:t>
            </a:r>
            <a:r>
              <a:rPr lang="ru-RU" sz="2000" dirty="0"/>
              <a:t>с использованием цифровых двойников и цифровых образов</a:t>
            </a:r>
            <a:r>
              <a:rPr lang="ru-RU" sz="2000" dirty="0">
                <a:solidFill>
                  <a:srgbClr val="000000"/>
                </a:solidFill>
              </a:rPr>
              <a:t>, с последующим переходом к созданию интеллектуальных систем управления развитием и функционированием систем энергетики. Под системами энергетики понимаются отраслевые энергетические системы и топливно-энергетический комплекс в целом.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31496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 smtClean="0"/>
              <a:t>ЭТАПЫ ПОСТРОЕНИЯ ЦИФРОВЫХ ДВОЙНИКОВ С ИСПОЛЬЗОВАНИЕМ НАУЧНОГО ИНСТРУМЕНТАРИЯ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980728"/>
            <a:ext cx="8229600" cy="5401022"/>
          </a:xfrm>
        </p:spPr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ru-RU" sz="1900" dirty="0" smtClean="0"/>
              <a:t>Анализ </a:t>
            </a:r>
            <a:r>
              <a:rPr lang="ru-RU" sz="1900" dirty="0"/>
              <a:t>существующих математических моделей </a:t>
            </a:r>
            <a:r>
              <a:rPr lang="ru-RU" sz="1900" dirty="0">
                <a:solidFill>
                  <a:srgbClr val="000000"/>
                </a:solidFill>
              </a:rPr>
              <a:t>и реализующих их </a:t>
            </a:r>
            <a:r>
              <a:rPr lang="ru-RU" sz="1900" dirty="0"/>
              <a:t>компьютерных программ   </a:t>
            </a:r>
            <a:r>
              <a:rPr lang="ru-RU" sz="1900" dirty="0">
                <a:solidFill>
                  <a:srgbClr val="000000"/>
                </a:solidFill>
              </a:rPr>
              <a:t>(программных комплексов</a:t>
            </a:r>
            <a:r>
              <a:rPr lang="ru-RU" sz="1900" dirty="0" smtClean="0">
                <a:solidFill>
                  <a:srgbClr val="000000"/>
                </a:solidFill>
              </a:rPr>
              <a:t>).</a:t>
            </a:r>
            <a:endParaRPr lang="ru-RU" sz="1900" dirty="0">
              <a:solidFill>
                <a:srgbClr val="000000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1900" dirty="0" smtClean="0"/>
              <a:t>Онтологический </a:t>
            </a:r>
            <a:r>
              <a:rPr lang="ru-RU" sz="1900" dirty="0"/>
              <a:t>инжиниринг </a:t>
            </a:r>
            <a:r>
              <a:rPr lang="ru-RU" sz="1900" dirty="0">
                <a:solidFill>
                  <a:srgbClr val="000000"/>
                </a:solidFill>
              </a:rPr>
              <a:t>предметной области (соответствующей энергосистемы) и построение </a:t>
            </a:r>
            <a:r>
              <a:rPr lang="ru-RU" sz="1900" dirty="0"/>
              <a:t>онтологической </a:t>
            </a:r>
            <a:r>
              <a:rPr lang="ru-RU" sz="1900" dirty="0" smtClean="0"/>
              <a:t>модели.</a:t>
            </a:r>
            <a:endParaRPr lang="ru-RU" sz="1900" dirty="0"/>
          </a:p>
          <a:p>
            <a:pPr marL="457200" lvl="0" indent="-457200">
              <a:buFont typeface="+mj-lt"/>
              <a:buAutoNum type="arabicPeriod"/>
            </a:pPr>
            <a:r>
              <a:rPr lang="ru-RU" sz="1900" dirty="0" smtClean="0">
                <a:solidFill>
                  <a:srgbClr val="000000"/>
                </a:solidFill>
              </a:rPr>
              <a:t>Определение </a:t>
            </a:r>
            <a:r>
              <a:rPr lang="ru-RU" sz="1900" dirty="0">
                <a:solidFill>
                  <a:srgbClr val="000000"/>
                </a:solidFill>
              </a:rPr>
              <a:t>исходных данных или потоков данных (состав, источники получения, возможность получения оперативных данных, базы данных и др.) и их </a:t>
            </a:r>
            <a:r>
              <a:rPr lang="ru-RU" sz="1900" dirty="0"/>
              <a:t>взаимодействия с математическими </a:t>
            </a:r>
            <a:r>
              <a:rPr lang="ru-RU" sz="1900" dirty="0" smtClean="0"/>
              <a:t>моделями.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1900" dirty="0" smtClean="0"/>
              <a:t>Модификация</a:t>
            </a:r>
            <a:r>
              <a:rPr lang="ru-RU" sz="1900" dirty="0"/>
              <a:t>,</a:t>
            </a:r>
            <a:r>
              <a:rPr lang="ru-RU" sz="1900" dirty="0">
                <a:solidFill>
                  <a:srgbClr val="000000"/>
                </a:solidFill>
              </a:rPr>
              <a:t> при необходимости, </a:t>
            </a:r>
            <a:r>
              <a:rPr lang="ru-RU" sz="1900" dirty="0"/>
              <a:t>математических </a:t>
            </a:r>
            <a:r>
              <a:rPr lang="ru-RU" sz="1900" dirty="0">
                <a:solidFill>
                  <a:srgbClr val="000000"/>
                </a:solidFill>
              </a:rPr>
              <a:t>моделей и </a:t>
            </a:r>
            <a:r>
              <a:rPr lang="ru-RU" sz="1900" dirty="0"/>
              <a:t>реинжиниринг программ и программных комплексов </a:t>
            </a:r>
            <a:r>
              <a:rPr lang="ru-RU" sz="1900" dirty="0">
                <a:solidFill>
                  <a:srgbClr val="000000"/>
                </a:solidFill>
              </a:rPr>
              <a:t>(если они перешли в категорию унаследованного программного обеспечения</a:t>
            </a:r>
            <a:r>
              <a:rPr lang="ru-RU" sz="1900" dirty="0" smtClean="0">
                <a:solidFill>
                  <a:srgbClr val="000000"/>
                </a:solidFill>
              </a:rPr>
              <a:t>).</a:t>
            </a:r>
            <a:endParaRPr lang="ru-RU" sz="1900" dirty="0">
              <a:solidFill>
                <a:srgbClr val="000000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ru-RU" sz="1900" dirty="0" smtClean="0">
                <a:solidFill>
                  <a:srgbClr val="000000"/>
                </a:solidFill>
              </a:rPr>
              <a:t>Разработка</a:t>
            </a:r>
            <a:r>
              <a:rPr lang="ru-RU" sz="1900" dirty="0">
                <a:solidFill>
                  <a:srgbClr val="000000"/>
                </a:solidFill>
              </a:rPr>
              <a:t>, </a:t>
            </a:r>
            <a:r>
              <a:rPr lang="ru-RU" sz="1900" dirty="0"/>
              <a:t>на основе прошедших реинжиниринг цифровых программ, </a:t>
            </a:r>
            <a:r>
              <a:rPr lang="ru-RU" sz="1900" dirty="0" err="1"/>
              <a:t>web</a:t>
            </a:r>
            <a:r>
              <a:rPr lang="ru-RU" sz="1900" dirty="0"/>
              <a:t>-приложений и </a:t>
            </a:r>
            <a:r>
              <a:rPr lang="ru-RU" sz="1900" dirty="0" err="1"/>
              <a:t>web</a:t>
            </a:r>
            <a:r>
              <a:rPr lang="ru-RU" sz="1900" dirty="0"/>
              <a:t> – сервисов </a:t>
            </a:r>
            <a:r>
              <a:rPr lang="ru-RU" sz="1900" dirty="0">
                <a:solidFill>
                  <a:srgbClr val="000000"/>
                </a:solidFill>
              </a:rPr>
              <a:t>для реализации цифровых двойников.</a:t>
            </a:r>
          </a:p>
          <a:p>
            <a:pPr marL="457200" lvl="0" indent="-457200">
              <a:buFont typeface="+mj-lt"/>
              <a:buAutoNum type="arabicPeriod"/>
            </a:pPr>
            <a:r>
              <a:rPr lang="ru-RU" sz="1900" dirty="0" smtClean="0"/>
              <a:t>Реализация </a:t>
            </a:r>
            <a:r>
              <a:rPr lang="ru-RU" sz="1900" dirty="0"/>
              <a:t>цифровых двойников СЭ – прототипов</a:t>
            </a:r>
          </a:p>
          <a:p>
            <a:pPr lvl="0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762371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 smtClean="0"/>
              <a:t>ОСНОВНЫЕ ОЖИДАЕМЫЕ НАУЧНЫЕ РЕЗУЛЬТАТЫ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908720"/>
            <a:ext cx="8229600" cy="5473030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ru-RU" sz="1700" dirty="0" smtClean="0"/>
              <a:t>онтологический </a:t>
            </a:r>
            <a:r>
              <a:rPr lang="ru-RU" sz="1700" dirty="0"/>
              <a:t>подход </a:t>
            </a:r>
            <a:r>
              <a:rPr lang="ru-RU" sz="1700" dirty="0">
                <a:solidFill>
                  <a:srgbClr val="000000"/>
                </a:solidFill>
              </a:rPr>
              <a:t>к построению цифровых двойников и цифровых образов; </a:t>
            </a:r>
            <a:endParaRPr lang="ru-RU" sz="1700" dirty="0" smtClean="0">
              <a:solidFill>
                <a:srgbClr val="000000"/>
              </a:solidFill>
            </a:endParaRPr>
          </a:p>
          <a:p>
            <a:pPr marL="457200" indent="-457200">
              <a:buAutoNum type="arabicParenR"/>
            </a:pPr>
            <a:r>
              <a:rPr lang="ru-RU" sz="1700" dirty="0" smtClean="0"/>
              <a:t>онтологическое </a:t>
            </a:r>
            <a:r>
              <a:rPr lang="ru-RU" sz="1700" dirty="0"/>
              <a:t>пространство знаний в области энергетики</a:t>
            </a:r>
            <a:r>
              <a:rPr lang="ru-RU" sz="1700" dirty="0">
                <a:solidFill>
                  <a:srgbClr val="000000"/>
                </a:solidFill>
              </a:rPr>
              <a:t>, </a:t>
            </a:r>
            <a:r>
              <a:rPr lang="ru-RU" sz="1700" i="1" dirty="0">
                <a:solidFill>
                  <a:srgbClr val="000000"/>
                </a:solidFill>
              </a:rPr>
              <a:t>с </a:t>
            </a:r>
            <a:r>
              <a:rPr lang="ru-RU" sz="1700" dirty="0">
                <a:solidFill>
                  <a:srgbClr val="000000"/>
                </a:solidFill>
              </a:rPr>
              <a:t>конкретизацией систем онтологических моделей для отдельных энергетических систем и топливно-энергетического комплекса (ТЭК) в целом; </a:t>
            </a:r>
            <a:endParaRPr lang="ru-RU" sz="1700" dirty="0" smtClean="0">
              <a:solidFill>
                <a:srgbClr val="000000"/>
              </a:solidFill>
            </a:endParaRPr>
          </a:p>
          <a:p>
            <a:pPr marL="457200" indent="-457200">
              <a:buAutoNum type="arabicParenR"/>
            </a:pPr>
            <a:r>
              <a:rPr lang="ru-RU" sz="1700" dirty="0" smtClean="0"/>
              <a:t>методы </a:t>
            </a:r>
            <a:r>
              <a:rPr lang="ru-RU" sz="1700" dirty="0"/>
              <a:t>построения и архитектура цифровых двойников и цифровых образо</a:t>
            </a:r>
            <a:r>
              <a:rPr lang="ru-RU" sz="1700" dirty="0">
                <a:solidFill>
                  <a:srgbClr val="000000"/>
                </a:solidFill>
              </a:rPr>
              <a:t>в, основанных на интеграции  математических, информационных и онтологических  моделей</a:t>
            </a:r>
            <a:r>
              <a:rPr lang="ru-RU" sz="1700" dirty="0" smtClean="0">
                <a:solidFill>
                  <a:srgbClr val="000000"/>
                </a:solidFill>
              </a:rPr>
              <a:t>;</a:t>
            </a:r>
          </a:p>
          <a:p>
            <a:pPr marL="457200" indent="-457200">
              <a:buAutoNum type="arabicParenR"/>
            </a:pPr>
            <a:r>
              <a:rPr lang="ru-RU" sz="1700" dirty="0" smtClean="0"/>
              <a:t>инструментальная </a:t>
            </a:r>
            <a:r>
              <a:rPr lang="ru-RU" sz="1700" dirty="0"/>
              <a:t>среда </a:t>
            </a:r>
            <a:r>
              <a:rPr lang="ru-RU" sz="1700" dirty="0" err="1"/>
              <a:t>кибер</a:t>
            </a:r>
            <a:r>
              <a:rPr lang="ru-RU" sz="1700" dirty="0"/>
              <a:t>-ситуационной   осведомленности   </a:t>
            </a:r>
            <a:r>
              <a:rPr lang="ru-RU" sz="1700" dirty="0" err="1">
                <a:solidFill>
                  <a:srgbClr val="000000"/>
                </a:solidFill>
              </a:rPr>
              <a:t>киберфизических</a:t>
            </a:r>
            <a:r>
              <a:rPr lang="ru-RU" sz="1700" dirty="0">
                <a:solidFill>
                  <a:srgbClr val="000000"/>
                </a:solidFill>
              </a:rPr>
              <a:t>  систем на  основе  цифровых  двойников; </a:t>
            </a:r>
            <a:endParaRPr lang="ru-RU" sz="1700" dirty="0" smtClean="0">
              <a:solidFill>
                <a:srgbClr val="000000"/>
              </a:solidFill>
            </a:endParaRPr>
          </a:p>
          <a:p>
            <a:pPr marL="457200" indent="-457200">
              <a:buAutoNum type="arabicParenR"/>
            </a:pPr>
            <a:r>
              <a:rPr lang="ru-RU" sz="1700" dirty="0" smtClean="0"/>
              <a:t>методология </a:t>
            </a:r>
            <a:r>
              <a:rPr lang="ru-RU" sz="1700" dirty="0"/>
              <a:t>построения ИТ-инфраструктуры для проведения системных исследований энергетики</a:t>
            </a:r>
            <a:r>
              <a:rPr lang="ru-RU" sz="1700" dirty="0">
                <a:solidFill>
                  <a:srgbClr val="000000"/>
                </a:solidFill>
              </a:rPr>
              <a:t> с использованием цифровых двойников и цифровых образов, как обобщение разработанных методов</a:t>
            </a:r>
            <a:r>
              <a:rPr lang="ru-RU" sz="1700" dirty="0" smtClean="0">
                <a:solidFill>
                  <a:srgbClr val="000000"/>
                </a:solidFill>
              </a:rPr>
              <a:t>;</a:t>
            </a:r>
          </a:p>
          <a:p>
            <a:pPr marL="457200" indent="-457200">
              <a:buAutoNum type="arabicParenR"/>
            </a:pPr>
            <a:r>
              <a:rPr lang="ru-RU" sz="1700" dirty="0" smtClean="0"/>
              <a:t>реализация </a:t>
            </a:r>
            <a:r>
              <a:rPr lang="ru-RU" sz="1700" dirty="0"/>
              <a:t>ИТ-инфраструктуры и научных прототипов цифровых двойников и цифровых образов систем энергетики</a:t>
            </a:r>
            <a:r>
              <a:rPr lang="ru-RU" sz="1700" dirty="0">
                <a:solidFill>
                  <a:srgbClr val="000000"/>
                </a:solidFill>
              </a:rPr>
              <a:t>, в </a:t>
            </a:r>
            <a:r>
              <a:rPr lang="ru-RU" sz="1700" dirty="0" err="1">
                <a:solidFill>
                  <a:srgbClr val="000000"/>
                </a:solidFill>
              </a:rPr>
              <a:t>т.ч</a:t>
            </a:r>
            <a:r>
              <a:rPr lang="ru-RU" sz="1700" dirty="0">
                <a:solidFill>
                  <a:srgbClr val="000000"/>
                </a:solidFill>
              </a:rPr>
              <a:t>. для исследований устойчивости (</a:t>
            </a:r>
            <a:r>
              <a:rPr lang="en-US" sz="1700" dirty="0">
                <a:solidFill>
                  <a:srgbClr val="000000"/>
                </a:solidFill>
              </a:rPr>
              <a:t>resilience</a:t>
            </a:r>
            <a:r>
              <a:rPr lang="ru-RU" sz="1700" dirty="0">
                <a:solidFill>
                  <a:srgbClr val="000000"/>
                </a:solidFill>
              </a:rPr>
              <a:t>) энергетических и </a:t>
            </a:r>
            <a:r>
              <a:rPr lang="ru-RU" sz="1700" dirty="0" err="1">
                <a:solidFill>
                  <a:srgbClr val="000000"/>
                </a:solidFill>
              </a:rPr>
              <a:t>социо</a:t>
            </a:r>
            <a:r>
              <a:rPr lang="ru-RU" sz="1700" dirty="0">
                <a:solidFill>
                  <a:srgbClr val="000000"/>
                </a:solidFill>
              </a:rPr>
              <a:t>-экологических систем; </a:t>
            </a:r>
            <a:endParaRPr lang="ru-RU" sz="1700" dirty="0" smtClean="0">
              <a:solidFill>
                <a:srgbClr val="000000"/>
              </a:solidFill>
            </a:endParaRPr>
          </a:p>
          <a:p>
            <a:pPr marL="457200" indent="-457200">
              <a:buAutoNum type="arabicParenR"/>
            </a:pPr>
            <a:r>
              <a:rPr lang="ru-RU" sz="1700" dirty="0" smtClean="0"/>
              <a:t>применение </a:t>
            </a:r>
            <a:r>
              <a:rPr lang="ru-RU" sz="1700" dirty="0"/>
              <a:t>научных прототипов цифровых двойников и цифровых образов систем энергетики </a:t>
            </a:r>
            <a:r>
              <a:rPr lang="ru-RU" sz="1700" dirty="0">
                <a:solidFill>
                  <a:srgbClr val="000000"/>
                </a:solidFill>
              </a:rPr>
              <a:t>для разработки интеллектуальных систем управления развитием энергетики.</a:t>
            </a:r>
          </a:p>
        </p:txBody>
      </p:sp>
    </p:spTree>
    <p:extLst>
      <p:ext uri="{BB962C8B-B14F-4D97-AF65-F5344CB8AC3E}">
        <p14:creationId xmlns:p14="http://schemas.microsoft.com/office/powerpoint/2010/main" val="1220020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400" b="1" dirty="0" smtClean="0"/>
              <a:t>ДВЕ СТАДИИ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908050"/>
            <a:ext cx="8218487" cy="52578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ru-RU" sz="2000" dirty="0" smtClean="0">
                <a:solidFill>
                  <a:srgbClr val="000000"/>
                </a:solidFill>
              </a:rPr>
              <a:t>При разработке </a:t>
            </a:r>
            <a:r>
              <a:rPr lang="ru-RU" sz="2000" dirty="0" smtClean="0"/>
              <a:t>интеллектуальных систем управления развитием и функционированием систем энергетики </a:t>
            </a:r>
            <a:r>
              <a:rPr lang="ru-RU" sz="2000" dirty="0" smtClean="0">
                <a:solidFill>
                  <a:srgbClr val="000000"/>
                </a:solidFill>
              </a:rPr>
              <a:t>на основе цифровых двойников и цифровых образов  выделяются </a:t>
            </a:r>
            <a:r>
              <a:rPr lang="ru-RU" sz="2000" dirty="0" smtClean="0"/>
              <a:t>две стадии проекта</a:t>
            </a:r>
            <a:r>
              <a:rPr lang="ru-RU" sz="2000" dirty="0" smtClean="0">
                <a:solidFill>
                  <a:srgbClr val="000000"/>
                </a:solidFill>
              </a:rPr>
              <a:t>:</a:t>
            </a:r>
          </a:p>
          <a:p>
            <a:pPr marL="342900" lvl="1" indent="-342900">
              <a:buFontTx/>
              <a:buAutoNum type="arabicParenR"/>
              <a:defRPr/>
            </a:pPr>
            <a:r>
              <a:rPr lang="ru-RU" sz="2000" dirty="0" smtClean="0">
                <a:solidFill>
                  <a:srgbClr val="000000"/>
                </a:solidFill>
              </a:rPr>
              <a:t>разработка </a:t>
            </a:r>
            <a:r>
              <a:rPr lang="ru-RU" sz="2000" dirty="0" smtClean="0"/>
              <a:t>научных прототипов цифровых двойников с использованием научного инструментария исследований в энергетике</a:t>
            </a:r>
            <a:r>
              <a:rPr lang="ru-RU" sz="2000" dirty="0" smtClean="0">
                <a:solidFill>
                  <a:srgbClr val="000000"/>
                </a:solidFill>
              </a:rPr>
              <a:t> с отладкой информационного взаимодействия </a:t>
            </a:r>
            <a:r>
              <a:rPr lang="ru-RU" sz="2000" dirty="0" smtClean="0"/>
              <a:t>в </a:t>
            </a:r>
            <a:r>
              <a:rPr lang="ru-RU" sz="2000" dirty="0"/>
              <a:t>рамках ИТ-инфраструктуры </a:t>
            </a:r>
            <a:r>
              <a:rPr lang="ru-RU" sz="2000" dirty="0">
                <a:solidFill>
                  <a:srgbClr val="000000"/>
                </a:solidFill>
              </a:rPr>
              <a:t>системных исследований в </a:t>
            </a:r>
            <a:r>
              <a:rPr lang="ru-RU" sz="2000" dirty="0" smtClean="0">
                <a:solidFill>
                  <a:srgbClr val="000000"/>
                </a:solidFill>
              </a:rPr>
              <a:t>энергетике;</a:t>
            </a:r>
          </a:p>
          <a:p>
            <a:pPr marL="342900" lvl="1" indent="-342900">
              <a:buFontTx/>
              <a:buAutoNum type="arabicParenR"/>
              <a:defRPr/>
            </a:pPr>
            <a:r>
              <a:rPr lang="ru-RU" sz="2000" dirty="0" smtClean="0">
                <a:solidFill>
                  <a:srgbClr val="000000"/>
                </a:solidFill>
              </a:rPr>
              <a:t>апробация прототипов </a:t>
            </a:r>
            <a:r>
              <a:rPr lang="ru-RU" sz="2000" dirty="0">
                <a:solidFill>
                  <a:srgbClr val="000000"/>
                </a:solidFill>
              </a:rPr>
              <a:t>ЦД </a:t>
            </a:r>
            <a:r>
              <a:rPr lang="ru-RU" sz="2000" dirty="0" smtClean="0">
                <a:solidFill>
                  <a:srgbClr val="000000"/>
                </a:solidFill>
              </a:rPr>
              <a:t>и отладка </a:t>
            </a:r>
            <a:r>
              <a:rPr lang="ru-RU" sz="2000" dirty="0">
                <a:solidFill>
                  <a:srgbClr val="000000"/>
                </a:solidFill>
              </a:rPr>
              <a:t>информационных </a:t>
            </a:r>
            <a:r>
              <a:rPr lang="ru-RU" sz="2000" dirty="0" smtClean="0">
                <a:solidFill>
                  <a:srgbClr val="000000"/>
                </a:solidFill>
              </a:rPr>
              <a:t>взаимодействий </a:t>
            </a:r>
            <a:r>
              <a:rPr lang="ru-RU" sz="2000" dirty="0">
                <a:solidFill>
                  <a:srgbClr val="000000"/>
                </a:solidFill>
              </a:rPr>
              <a:t>с реальными информационными потоками для решения конкретных </a:t>
            </a:r>
            <a:r>
              <a:rPr lang="ru-RU" sz="2000" dirty="0" smtClean="0">
                <a:solidFill>
                  <a:srgbClr val="000000"/>
                </a:solidFill>
              </a:rPr>
              <a:t>задач</a:t>
            </a:r>
            <a:r>
              <a:rPr lang="ru-RU" sz="2000" dirty="0" smtClean="0"/>
              <a:t>;  разработка </a:t>
            </a:r>
            <a:r>
              <a:rPr lang="ru-RU" sz="2000" i="1" dirty="0" smtClean="0"/>
              <a:t>технологии </a:t>
            </a:r>
            <a:r>
              <a:rPr lang="ru-RU" sz="2000" i="1" dirty="0"/>
              <a:t>перехода от научно-исследовательских прототипов ЦД </a:t>
            </a:r>
            <a:r>
              <a:rPr lang="ru-RU" sz="2000" i="1" dirty="0" smtClean="0"/>
              <a:t>к </a:t>
            </a:r>
            <a:r>
              <a:rPr lang="ru-RU" sz="2000" i="1" dirty="0"/>
              <a:t>их применению на практике </a:t>
            </a:r>
            <a:r>
              <a:rPr lang="ru-RU" sz="2000" dirty="0">
                <a:solidFill>
                  <a:srgbClr val="000000"/>
                </a:solidFill>
              </a:rPr>
              <a:t>(созданию прототипов</a:t>
            </a:r>
            <a:r>
              <a:rPr lang="ru-RU" sz="2000" i="1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интеллектуальных систем управления развитием и функционированием </a:t>
            </a:r>
            <a:r>
              <a:rPr lang="ru-RU" sz="2000" dirty="0" smtClean="0">
                <a:solidFill>
                  <a:srgbClr val="000000"/>
                </a:solidFill>
              </a:rPr>
              <a:t>систем энергетики). </a:t>
            </a:r>
            <a:endParaRPr lang="ru-RU" sz="2000" dirty="0">
              <a:solidFill>
                <a:srgbClr val="000000"/>
              </a:solidFill>
            </a:endParaRPr>
          </a:p>
          <a:p>
            <a:pPr marL="0" lvl="1" indent="0">
              <a:buFontTx/>
              <a:buNone/>
              <a:defRPr/>
            </a:pPr>
            <a:endParaRPr lang="ru-RU" sz="1200" dirty="0">
              <a:solidFill>
                <a:srgbClr val="000000"/>
              </a:solidFill>
            </a:endParaRPr>
          </a:p>
          <a:p>
            <a:pPr marL="0" indent="0">
              <a:buFontTx/>
              <a:buNone/>
              <a:defRPr/>
            </a:pPr>
            <a:endParaRPr lang="ru-RU" sz="1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1012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 smtClean="0"/>
              <a:t>КОНКРЕТНЫЕ РЕАЛИЗАЦИИ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Разработка цифрового двойника </a:t>
            </a:r>
            <a:r>
              <a:rPr lang="ru-RU" dirty="0" err="1" smtClean="0"/>
              <a:t>энергорайона</a:t>
            </a:r>
            <a:r>
              <a:rPr lang="ru-RU" dirty="0" smtClean="0"/>
              <a:t> </a:t>
            </a:r>
            <a:r>
              <a:rPr lang="ru-RU" dirty="0" smtClean="0">
                <a:solidFill>
                  <a:srgbClr val="000000"/>
                </a:solidFill>
              </a:rPr>
              <a:t>на примере распределительной энергетической сети Академгородка гор. Иркутска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Разработка цифрового двойника солнечной электростанции </a:t>
            </a:r>
            <a:r>
              <a:rPr lang="ru-RU" dirty="0" smtClean="0">
                <a:solidFill>
                  <a:srgbClr val="000000"/>
                </a:solidFill>
              </a:rPr>
              <a:t>с использованием солнечной панели ИСЭМ СО РАН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Разработка цифрового двойника </a:t>
            </a:r>
            <a:r>
              <a:rPr lang="ru-RU" dirty="0" smtClean="0"/>
              <a:t>ветровой </a:t>
            </a:r>
            <a:r>
              <a:rPr lang="ru-RU" dirty="0"/>
              <a:t>электростанции</a:t>
            </a:r>
            <a:endParaRPr lang="ru-RU" dirty="0" smtClean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ru-R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310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 smtClean="0"/>
              <a:t>СОЛНЕЧНАЯ ЭЛЕКТРОСТАНЦИЯ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80728"/>
            <a:ext cx="8138967" cy="542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65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ЦИФРОВАЯ ТРАНСФОРМАЦИЯ ИЛИ ЦИФРОВИЗАЦИЯ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dirty="0" smtClean="0">
                <a:solidFill>
                  <a:srgbClr val="000000"/>
                </a:solidFill>
              </a:rPr>
              <a:t>В </a:t>
            </a:r>
            <a:r>
              <a:rPr lang="ru-RU" sz="2400" dirty="0">
                <a:solidFill>
                  <a:srgbClr val="000000"/>
                </a:solidFill>
              </a:rPr>
              <a:t>последнее время </a:t>
            </a:r>
            <a:r>
              <a:rPr lang="ru-RU" sz="2400" dirty="0"/>
              <a:t>цифровую трансформацию </a:t>
            </a:r>
            <a:r>
              <a:rPr lang="ru-RU" sz="2400" dirty="0">
                <a:solidFill>
                  <a:srgbClr val="000000"/>
                </a:solidFill>
              </a:rPr>
              <a:t>понимают более широко – как переход к цифровому обществу, при этом выделяют следующие направления цифровой трансформации: </a:t>
            </a:r>
            <a:endParaRPr lang="ru-RU" sz="2400" dirty="0" smtClean="0">
              <a:solidFill>
                <a:srgbClr val="000000"/>
              </a:solidFill>
            </a:endParaRPr>
          </a:p>
          <a:p>
            <a:r>
              <a:rPr lang="ru-RU" sz="2400" dirty="0" smtClean="0">
                <a:solidFill>
                  <a:srgbClr val="000000"/>
                </a:solidFill>
              </a:rPr>
              <a:t>формирование </a:t>
            </a:r>
            <a:r>
              <a:rPr lang="ru-RU" sz="2400" dirty="0">
                <a:solidFill>
                  <a:srgbClr val="000000"/>
                </a:solidFill>
              </a:rPr>
              <a:t>нового варианта экономических отношений (</a:t>
            </a:r>
            <a:r>
              <a:rPr lang="ru-RU" sz="2400" dirty="0"/>
              <a:t>цифровая экономика</a:t>
            </a:r>
            <a:r>
              <a:rPr lang="ru-RU" sz="2400" dirty="0">
                <a:solidFill>
                  <a:srgbClr val="000000"/>
                </a:solidFill>
              </a:rPr>
              <a:t>), </a:t>
            </a:r>
            <a:endParaRPr lang="ru-RU" sz="2400" dirty="0" smtClean="0">
              <a:solidFill>
                <a:srgbClr val="000000"/>
              </a:solidFill>
            </a:endParaRPr>
          </a:p>
          <a:p>
            <a:r>
              <a:rPr lang="ru-RU" sz="2400" dirty="0" smtClean="0">
                <a:solidFill>
                  <a:srgbClr val="000000"/>
                </a:solidFill>
              </a:rPr>
              <a:t>построение </a:t>
            </a:r>
            <a:r>
              <a:rPr lang="ru-RU" sz="2400" dirty="0">
                <a:solidFill>
                  <a:srgbClr val="000000"/>
                </a:solidFill>
              </a:rPr>
              <a:t>нового уровня отношений между обществом и государством (</a:t>
            </a:r>
            <a:r>
              <a:rPr lang="ru-RU" sz="2400" dirty="0"/>
              <a:t>цифровое правительство</a:t>
            </a:r>
            <a:r>
              <a:rPr lang="ru-RU" sz="2400" dirty="0">
                <a:solidFill>
                  <a:srgbClr val="000000"/>
                </a:solidFill>
              </a:rPr>
              <a:t>), </a:t>
            </a:r>
            <a:endParaRPr lang="ru-RU" sz="2400" dirty="0" smtClean="0">
              <a:solidFill>
                <a:srgbClr val="000000"/>
              </a:solidFill>
            </a:endParaRPr>
          </a:p>
          <a:p>
            <a:r>
              <a:rPr lang="ru-RU" sz="2400" dirty="0" smtClean="0">
                <a:solidFill>
                  <a:srgbClr val="000000"/>
                </a:solidFill>
              </a:rPr>
              <a:t>создание </a:t>
            </a:r>
            <a:r>
              <a:rPr lang="ru-RU" sz="2400" dirty="0">
                <a:solidFill>
                  <a:srgbClr val="000000"/>
                </a:solidFill>
              </a:rPr>
              <a:t>высокотехнологичной инфраструктуры (</a:t>
            </a:r>
            <a:r>
              <a:rPr lang="ru-RU" sz="2400" dirty="0"/>
              <a:t>цифровое пространство</a:t>
            </a:r>
            <a:r>
              <a:rPr lang="ru-RU" sz="2400" dirty="0">
                <a:solidFill>
                  <a:srgbClr val="000000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118453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 smtClean="0"/>
              <a:t>ОНТОЛОГИЯ СОЛНЕЧНОЙ ЭЛЕКТРОСТАНЦИИ</a:t>
            </a:r>
            <a:endParaRPr lang="ru-RU" sz="2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037"/>
            <a:ext cx="9144000" cy="405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99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dirty="0" smtClean="0"/>
              <a:t>ЦИФРОВЫЕ ДВОЙНИКИ </a:t>
            </a:r>
          </a:p>
          <a:p>
            <a:pPr marL="0" indent="0" algn="ctr">
              <a:buNone/>
            </a:pPr>
            <a:r>
              <a:rPr lang="ru-RU" dirty="0" smtClean="0"/>
              <a:t>В ЭНЕРГЕТИКЕ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0192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ЦИФРОВЫЕ ДВОЙНИКИ В НЕФТЕГАЗОВОЙ ОТРАСЛИ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908720"/>
            <a:ext cx="8229600" cy="5473030"/>
          </a:xfrm>
        </p:spPr>
        <p:txBody>
          <a:bodyPr/>
          <a:lstStyle/>
          <a:p>
            <a:r>
              <a:rPr lang="ru-RU" sz="1800" dirty="0">
                <a:solidFill>
                  <a:srgbClr val="000000"/>
                </a:solidFill>
              </a:rPr>
              <a:t>Считают, что </a:t>
            </a:r>
            <a:r>
              <a:rPr lang="ru-RU" sz="1800" dirty="0"/>
              <a:t>нефтегазовая промышленность России является драйвером развития рынка цифровых двойников</a:t>
            </a:r>
            <a:r>
              <a:rPr lang="ru-RU" sz="1800" dirty="0">
                <a:solidFill>
                  <a:srgbClr val="000000"/>
                </a:solidFill>
              </a:rPr>
              <a:t>. В нефтегазовой отрасли реализованы не только ЦД отдельных элементов оборудования, но также </a:t>
            </a:r>
            <a:r>
              <a:rPr lang="ru-RU" sz="1800" dirty="0"/>
              <a:t>разрабатываются двойники сложных комплексных систем («ЦД месторождения», «ЦД морской нефтедобывающей платформы», «ЦД нефтеперерабатывающего завода»). </a:t>
            </a:r>
            <a:r>
              <a:rPr lang="ru-RU" sz="1800" dirty="0" smtClean="0">
                <a:solidFill>
                  <a:srgbClr val="000000"/>
                </a:solidFill>
              </a:rPr>
              <a:t>Почти </a:t>
            </a:r>
            <a:r>
              <a:rPr lang="ru-RU" sz="1800" dirty="0">
                <a:solidFill>
                  <a:srgbClr val="000000"/>
                </a:solidFill>
              </a:rPr>
              <a:t>все крупнейшие российские нефтяные компании за последние несколько лет объявили об использовании </a:t>
            </a:r>
            <a:r>
              <a:rPr lang="ru-RU" sz="1800" dirty="0"/>
              <a:t>технологии ЦД</a:t>
            </a:r>
            <a:r>
              <a:rPr lang="ru-RU" sz="1800" dirty="0">
                <a:solidFill>
                  <a:srgbClr val="000000"/>
                </a:solidFill>
              </a:rPr>
              <a:t>, а многие даже обозначили данное направление </a:t>
            </a:r>
            <a:r>
              <a:rPr lang="ru-RU" sz="1800" dirty="0"/>
              <a:t>в качестве приоритетного направления развития.</a:t>
            </a:r>
          </a:p>
          <a:p>
            <a:pPr lvl="0"/>
            <a:r>
              <a:rPr lang="ru-RU" sz="1800" dirty="0">
                <a:solidFill>
                  <a:srgbClr val="000000"/>
                </a:solidFill>
              </a:rPr>
              <a:t>Компания </a:t>
            </a:r>
            <a:r>
              <a:rPr lang="ru-RU" sz="1800" dirty="0"/>
              <a:t>«Лукойл» </a:t>
            </a:r>
            <a:r>
              <a:rPr lang="ru-RU" sz="1800" dirty="0">
                <a:solidFill>
                  <a:srgbClr val="000000"/>
                </a:solidFill>
              </a:rPr>
              <a:t>выделила четыре основных направления: </a:t>
            </a:r>
            <a:r>
              <a:rPr lang="ru-RU" sz="1800" dirty="0"/>
              <a:t>«цифровые двойники», «цифровой персонал», «роботизация рутинных процессов» и «цифровая </a:t>
            </a:r>
            <a:r>
              <a:rPr lang="ru-RU" sz="1800" dirty="0" smtClean="0"/>
              <a:t>экосистема». </a:t>
            </a:r>
            <a:r>
              <a:rPr lang="ru-RU" sz="1800" dirty="0">
                <a:solidFill>
                  <a:srgbClr val="000000"/>
                </a:solidFill>
              </a:rPr>
              <a:t>«Цифровой двойник», предполагает  развитие технологии «интеллектуального месторождения», включая геологоразведку и добычу, а концепция «цифровой завод» инкапсулирует переработку и сбыт. </a:t>
            </a:r>
            <a:endParaRPr lang="ru-RU" sz="1800" dirty="0" smtClean="0">
              <a:solidFill>
                <a:srgbClr val="000000"/>
              </a:solidFill>
            </a:endParaRPr>
          </a:p>
          <a:p>
            <a:pPr lvl="0"/>
            <a:r>
              <a:rPr lang="ru-RU" sz="1800" dirty="0" smtClean="0">
                <a:solidFill>
                  <a:srgbClr val="000000"/>
                </a:solidFill>
              </a:rPr>
              <a:t>В </a:t>
            </a:r>
            <a:r>
              <a:rPr lang="ru-RU" sz="1800" dirty="0">
                <a:solidFill>
                  <a:srgbClr val="000000"/>
                </a:solidFill>
              </a:rPr>
              <a:t>стратегии компании </a:t>
            </a:r>
            <a:r>
              <a:rPr lang="ru-RU" sz="1800" dirty="0"/>
              <a:t>«Роснефть» </a:t>
            </a:r>
            <a:r>
              <a:rPr lang="ru-RU" sz="1800" dirty="0">
                <a:solidFill>
                  <a:srgbClr val="000000"/>
                </a:solidFill>
              </a:rPr>
              <a:t>(«Роснефть-2022») было заявлено шесть основных направлений: </a:t>
            </a:r>
            <a:r>
              <a:rPr lang="ru-RU" sz="1800" dirty="0"/>
              <a:t>«цифровое месторождение», «цифровой завод», «цифровая цепочка поставок», «цифровой </a:t>
            </a:r>
            <a:r>
              <a:rPr lang="ru-RU" sz="1800" dirty="0" err="1"/>
              <a:t>трейдинг</a:t>
            </a:r>
            <a:r>
              <a:rPr lang="ru-RU" sz="1800" dirty="0"/>
              <a:t>», «цифровая АЗС» и «цифровой рабочий</a:t>
            </a:r>
            <a:r>
              <a:rPr lang="ru-RU" sz="1800" dirty="0" smtClean="0"/>
              <a:t>».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007009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ЦИФРОВЫЕ ДВОЙНИКИ В НЕФТЕГАЗОВОЙ ОТРАСЛИ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980728"/>
            <a:ext cx="8229600" cy="5401022"/>
          </a:xfrm>
        </p:spPr>
        <p:txBody>
          <a:bodyPr/>
          <a:lstStyle/>
          <a:p>
            <a:pPr lvl="0"/>
            <a:r>
              <a:rPr lang="ru-RU" sz="1600" dirty="0"/>
              <a:t>«Роснефть» начала в 2018 году проект по созданию «цифрового месторождения» в Башкирии. </a:t>
            </a:r>
            <a:r>
              <a:rPr lang="ru-RU" sz="1600" dirty="0">
                <a:solidFill>
                  <a:srgbClr val="000000"/>
                </a:solidFill>
              </a:rPr>
              <a:t>В этом проекте была реализована </a:t>
            </a:r>
            <a:r>
              <a:rPr lang="ru-RU" sz="1600" dirty="0"/>
              <a:t>подробная цифровая копия реального месторождения (</a:t>
            </a:r>
            <a:r>
              <a:rPr lang="ru-RU" sz="1600" dirty="0" err="1"/>
              <a:t>Илишевское</a:t>
            </a:r>
            <a:r>
              <a:rPr lang="ru-RU" sz="1600" dirty="0"/>
              <a:t> месторождение), где каждый физический объект представлен своим цифровым двойником, передающим информацию о своем состоянии</a:t>
            </a:r>
            <a:r>
              <a:rPr lang="ru-RU" sz="1600" dirty="0">
                <a:solidFill>
                  <a:srgbClr val="000000"/>
                </a:solidFill>
              </a:rPr>
              <a:t>. С помощью 3D-платформы специалисты в режиме реального времени отслеживают все ключевые показатели – добычу и транспортировку, действия сотрудников, перемещения транспорта. </a:t>
            </a:r>
            <a:r>
              <a:rPr lang="ru-RU" sz="1600" dirty="0"/>
              <a:t>Для получения информации с дистанционно ненаблюдаемых объектов привлекаются  </a:t>
            </a:r>
            <a:r>
              <a:rPr lang="ru-RU" sz="1600" dirty="0" err="1"/>
              <a:t>беспилотники</a:t>
            </a:r>
            <a:r>
              <a:rPr lang="ru-RU" sz="1600" dirty="0"/>
              <a:t>, которые регулярно облетают территорию месторождения.</a:t>
            </a:r>
          </a:p>
          <a:p>
            <a:pPr lvl="0"/>
            <a:r>
              <a:rPr lang="ru-RU" sz="1600" dirty="0">
                <a:solidFill>
                  <a:srgbClr val="000000"/>
                </a:solidFill>
              </a:rPr>
              <a:t>В «</a:t>
            </a:r>
            <a:r>
              <a:rPr lang="ru-RU" sz="1600" dirty="0" err="1" smtClean="0">
                <a:solidFill>
                  <a:srgbClr val="000000"/>
                </a:solidFill>
              </a:rPr>
              <a:t>Газпромнефть</a:t>
            </a:r>
            <a:r>
              <a:rPr lang="ru-RU" sz="1600" dirty="0">
                <a:solidFill>
                  <a:srgbClr val="000000"/>
                </a:solidFill>
              </a:rPr>
              <a:t>» технологии ЦД используются не только на этапе добычи нефти, но и </a:t>
            </a:r>
            <a:r>
              <a:rPr lang="ru-RU" sz="1600" b="1" dirty="0"/>
              <a:t>на этапах ее переработки</a:t>
            </a:r>
            <a:r>
              <a:rPr lang="ru-RU" sz="1600" dirty="0">
                <a:solidFill>
                  <a:srgbClr val="000000"/>
                </a:solidFill>
              </a:rPr>
              <a:t>. Например, </a:t>
            </a:r>
            <a:r>
              <a:rPr lang="ru-RU" sz="1600" dirty="0"/>
              <a:t>на Московском НПЗ компания запустила проект по созданию цифрового двойника установки гидроочистки бензина каталитического крекинга</a:t>
            </a:r>
            <a:r>
              <a:rPr lang="ru-RU" sz="1600" dirty="0">
                <a:solidFill>
                  <a:srgbClr val="000000"/>
                </a:solidFill>
              </a:rPr>
              <a:t>, а на </a:t>
            </a:r>
            <a:r>
              <a:rPr lang="ru-RU" sz="1600" dirty="0"/>
              <a:t>Омском </a:t>
            </a:r>
            <a:r>
              <a:rPr lang="ru-RU" sz="1600" dirty="0">
                <a:solidFill>
                  <a:srgbClr val="000000"/>
                </a:solidFill>
              </a:rPr>
              <a:t>нефтеперерабатывающем заводе – </a:t>
            </a:r>
            <a:r>
              <a:rPr lang="ru-RU" sz="1600" dirty="0"/>
              <a:t>установки первичной переработки нефти </a:t>
            </a:r>
            <a:endParaRPr lang="ru-RU" sz="1600" dirty="0">
              <a:solidFill>
                <a:srgbClr val="000000"/>
              </a:solidFill>
            </a:endParaRPr>
          </a:p>
          <a:p>
            <a:pPr lvl="0"/>
            <a:r>
              <a:rPr lang="ru-RU" sz="1600" dirty="0">
                <a:solidFill>
                  <a:srgbClr val="000000"/>
                </a:solidFill>
              </a:rPr>
              <a:t>Цифровой двойник позволил компании </a:t>
            </a:r>
            <a:r>
              <a:rPr lang="en-US" sz="1600" dirty="0"/>
              <a:t>ADNOC</a:t>
            </a:r>
            <a:r>
              <a:rPr lang="ru-RU" sz="1600" dirty="0"/>
              <a:t>, одному из ключевых операторов нефтегазовой промышленности на ближнем Востоке, объединить на единый диспетчерский пункт 20 нефтеперерабатывающих и нефтедобывающих предприятий </a:t>
            </a:r>
            <a:r>
              <a:rPr lang="ru-RU" sz="1600" dirty="0">
                <a:solidFill>
                  <a:srgbClr val="000000"/>
                </a:solidFill>
              </a:rPr>
              <a:t>разбросанных по всему Ближнему Востоку. ЦД интегрировал в себе производственные активы и обеспечил унификацию и приведение к единому стандарту все организационные и технологические процессы. </a:t>
            </a:r>
          </a:p>
          <a:p>
            <a:endParaRPr lang="ru-RU" sz="32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008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ЦИФРОВЫЕ ДВОЙНИКИ В ЭЛЕКТРОЭНЕРГЕТИКЕ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z="1600" dirty="0">
                <a:solidFill>
                  <a:srgbClr val="000000"/>
                </a:solidFill>
              </a:rPr>
              <a:t>В России одним из лидеров по реализации цифровых программ является </a:t>
            </a:r>
            <a:r>
              <a:rPr lang="ru-RU" sz="1600" dirty="0"/>
              <a:t>компания «</a:t>
            </a:r>
            <a:r>
              <a:rPr lang="ru-RU" sz="1600" dirty="0" err="1"/>
              <a:t>Росатом</a:t>
            </a:r>
            <a:r>
              <a:rPr lang="ru-RU" sz="1600" dirty="0"/>
              <a:t>», которая разработала и протестировала платформу программно-технологического комплекса «Виртуально-цифровая АЭС», </a:t>
            </a:r>
            <a:r>
              <a:rPr lang="ru-RU" sz="1600" dirty="0">
                <a:solidFill>
                  <a:srgbClr val="000000"/>
                </a:solidFill>
              </a:rPr>
              <a:t>что представляется важным шагом на пути к созданию полноценных ЦД энергоблоков </a:t>
            </a:r>
            <a:r>
              <a:rPr lang="ru-RU" sz="1600" dirty="0" smtClean="0">
                <a:solidFill>
                  <a:srgbClr val="000000"/>
                </a:solidFill>
              </a:rPr>
              <a:t>АЭС.</a:t>
            </a:r>
            <a:endParaRPr lang="ru-RU" sz="1600" dirty="0">
              <a:solidFill>
                <a:srgbClr val="000000"/>
              </a:solidFill>
            </a:endParaRPr>
          </a:p>
          <a:p>
            <a:pPr lvl="0"/>
            <a:r>
              <a:rPr lang="ru-RU" sz="1600" dirty="0">
                <a:solidFill>
                  <a:srgbClr val="000000"/>
                </a:solidFill>
              </a:rPr>
              <a:t>Компанией </a:t>
            </a:r>
            <a:r>
              <a:rPr lang="ru-RU" sz="1600" dirty="0"/>
              <a:t>«КРОК Инкорпорейтед»  был предложен ЦД для моделирования и оптимизации режимов работы одной из крупнейших московских ТЭЦ  «Мосэнерго». </a:t>
            </a:r>
            <a:r>
              <a:rPr lang="ru-RU" sz="1600" dirty="0">
                <a:solidFill>
                  <a:srgbClr val="000000"/>
                </a:solidFill>
              </a:rPr>
              <a:t>Заложенные в него модели позволяют </a:t>
            </a:r>
            <a:r>
              <a:rPr lang="ru-RU" sz="1600" dirty="0" smtClean="0">
                <a:solidFill>
                  <a:srgbClr val="000000"/>
                </a:solidFill>
              </a:rPr>
              <a:t>рассчитывать </a:t>
            </a:r>
            <a:r>
              <a:rPr lang="ru-RU" sz="1600" dirty="0">
                <a:solidFill>
                  <a:srgbClr val="000000"/>
                </a:solidFill>
              </a:rPr>
              <a:t>оптимальный режим почасовой загрузки ТЭЦ для работы на рынке на сутки вперёд с учётом прогноза погоды и энергопотребления по теплу в рамках параметров, заданных Системным оператором и решать другие </a:t>
            </a:r>
            <a:r>
              <a:rPr lang="ru-RU" sz="1600" dirty="0" smtClean="0">
                <a:solidFill>
                  <a:srgbClr val="000000"/>
                </a:solidFill>
              </a:rPr>
              <a:t>задачи.</a:t>
            </a:r>
            <a:endParaRPr lang="ru-RU" sz="1600" dirty="0">
              <a:solidFill>
                <a:srgbClr val="000000"/>
              </a:solidFill>
            </a:endParaRPr>
          </a:p>
          <a:p>
            <a:pPr lvl="0"/>
            <a:r>
              <a:rPr lang="ru-RU" sz="1600" dirty="0">
                <a:solidFill>
                  <a:srgbClr val="000000"/>
                </a:solidFill>
              </a:rPr>
              <a:t>Компания </a:t>
            </a:r>
            <a:r>
              <a:rPr lang="ru-RU" sz="1600" dirty="0" err="1"/>
              <a:t>General</a:t>
            </a:r>
            <a:r>
              <a:rPr lang="ru-RU" sz="1600" dirty="0"/>
              <a:t> </a:t>
            </a:r>
            <a:r>
              <a:rPr lang="ru-RU" sz="1600" dirty="0" err="1"/>
              <a:t>Electric</a:t>
            </a:r>
            <a:r>
              <a:rPr lang="ru-RU" sz="1600" dirty="0"/>
              <a:t> (</a:t>
            </a:r>
            <a:r>
              <a:rPr lang="en-US" sz="1600" dirty="0"/>
              <a:t>GE</a:t>
            </a:r>
            <a:r>
              <a:rPr lang="ru-RU" sz="1600" dirty="0"/>
              <a:t>) разработала цифровой двойник, который служит основой цифровой электростанции </a:t>
            </a:r>
            <a:r>
              <a:rPr lang="ru-RU" sz="1600" dirty="0" err="1"/>
              <a:t>Digital</a:t>
            </a:r>
            <a:r>
              <a:rPr lang="ru-RU" sz="1600" dirty="0"/>
              <a:t> </a:t>
            </a:r>
            <a:r>
              <a:rPr lang="ru-RU" sz="1600" dirty="0" err="1"/>
              <a:t>Power</a:t>
            </a:r>
            <a:r>
              <a:rPr lang="ru-RU" sz="1600" dirty="0"/>
              <a:t> </a:t>
            </a:r>
            <a:r>
              <a:rPr lang="ru-RU" sz="1600" dirty="0" err="1"/>
              <a:t>Plant</a:t>
            </a:r>
            <a:r>
              <a:rPr lang="ru-RU" sz="1600" dirty="0">
                <a:solidFill>
                  <a:srgbClr val="000000"/>
                </a:solidFill>
              </a:rPr>
              <a:t>. ЦД станции состоит из совокупности моделей и базируется на ряде цифровых двойников подсистем (ЦД жизненного цикла, ЦД аномалий, тепловой ЦД (определяет тепловую эффективность, мощность тепловой установки и прогноз выбросов, а также осуществляет моделирование всех параметров, которые могут повлиять на эти результаты).</a:t>
            </a:r>
          </a:p>
          <a:p>
            <a:pPr lvl="0"/>
            <a:r>
              <a:rPr lang="en-US" sz="1600" dirty="0"/>
              <a:t>GE Renewable</a:t>
            </a:r>
            <a:r>
              <a:rPr lang="ru-RU" sz="1600" dirty="0"/>
              <a:t> создала ЦД, </a:t>
            </a:r>
            <a:r>
              <a:rPr lang="ru-RU" sz="1600" dirty="0">
                <a:solidFill>
                  <a:srgbClr val="000000"/>
                </a:solidFill>
              </a:rPr>
              <a:t>который позволяет </a:t>
            </a:r>
            <a:r>
              <a:rPr lang="ru-RU" sz="1600" dirty="0"/>
              <a:t>операторам </a:t>
            </a:r>
            <a:r>
              <a:rPr lang="ru-RU" sz="1600" dirty="0" err="1"/>
              <a:t>ветропарков</a:t>
            </a:r>
            <a:r>
              <a:rPr lang="ru-RU" sz="1600" dirty="0"/>
              <a:t> </a:t>
            </a:r>
            <a:r>
              <a:rPr lang="ru-RU" sz="1600" dirty="0">
                <a:solidFill>
                  <a:srgbClr val="000000"/>
                </a:solidFill>
              </a:rPr>
              <a:t>собирать, визуализировать и анализировать данные об объектах станции и управлять ими в зависимости от климатических факторов.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5761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/>
              <a:t>ЦИФРОВЫЕ ДВОЙНИКИ В ЭЛЕКТРОЭНЕРГЕТИКЕ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z="1600" dirty="0"/>
              <a:t>Компания SAP, </a:t>
            </a:r>
            <a:r>
              <a:rPr lang="ru-RU" sz="1600" dirty="0">
                <a:solidFill>
                  <a:srgbClr val="000000"/>
                </a:solidFill>
              </a:rPr>
              <a:t>внедряет решения для оптимизации работы </a:t>
            </a:r>
            <a:r>
              <a:rPr lang="ru-RU" sz="1600" dirty="0" err="1"/>
              <a:t>ветрогенераторов</a:t>
            </a:r>
            <a:r>
              <a:rPr lang="ru-RU" sz="1600" dirty="0"/>
              <a:t> с помощью ЦД</a:t>
            </a:r>
            <a:r>
              <a:rPr lang="ru-RU" sz="1600" dirty="0">
                <a:solidFill>
                  <a:srgbClr val="000000"/>
                </a:solidFill>
              </a:rPr>
              <a:t>, неисправности обнаруживаются на более ранней стадии, что позволяет корректировать режимы работы обслуживания устройств.</a:t>
            </a:r>
          </a:p>
          <a:p>
            <a:pPr lvl="0"/>
            <a:r>
              <a:rPr lang="ru-RU" sz="1600" dirty="0"/>
              <a:t>Национальная лаборатория энергетических технологий (NETL, </a:t>
            </a:r>
            <a:r>
              <a:rPr lang="ru-RU" sz="1600" dirty="0" err="1"/>
              <a:t>National</a:t>
            </a:r>
            <a:r>
              <a:rPr lang="ru-RU" sz="1600" dirty="0"/>
              <a:t> </a:t>
            </a:r>
            <a:r>
              <a:rPr lang="ru-RU" sz="1600" dirty="0" err="1"/>
              <a:t>Energy</a:t>
            </a:r>
            <a:r>
              <a:rPr lang="ru-RU" sz="1600" dirty="0"/>
              <a:t> </a:t>
            </a:r>
            <a:r>
              <a:rPr lang="ru-RU" sz="1600" dirty="0" err="1"/>
              <a:t>Technology</a:t>
            </a:r>
            <a:r>
              <a:rPr lang="ru-RU" sz="1600" dirty="0"/>
              <a:t> </a:t>
            </a:r>
            <a:r>
              <a:rPr lang="ru-RU" sz="1600" dirty="0" err="1"/>
              <a:t>Laboratory</a:t>
            </a:r>
            <a:r>
              <a:rPr lang="ru-RU" sz="1600" dirty="0"/>
              <a:t>) Министерства энергетики США </a:t>
            </a:r>
            <a:r>
              <a:rPr lang="ru-RU" sz="1600" dirty="0">
                <a:solidFill>
                  <a:srgbClr val="000000"/>
                </a:solidFill>
              </a:rPr>
              <a:t>и ее партнеры совместно с Центром обучения и исследований в области расширенного моделирования виртуальной энергии (AVESTAR) Университета Западной Вирджинии разработали </a:t>
            </a:r>
            <a:r>
              <a:rPr lang="ru-RU" sz="1600" dirty="0"/>
              <a:t>цифровой двойник, который имитирует электростанцию, использующую парогазовую установку с </a:t>
            </a:r>
            <a:r>
              <a:rPr lang="ru-RU" sz="1600" dirty="0" err="1"/>
              <a:t>внутрицикловой</a:t>
            </a:r>
            <a:r>
              <a:rPr lang="ru-RU" sz="1600" dirty="0"/>
              <a:t> газификацией угля. </a:t>
            </a:r>
            <a:r>
              <a:rPr lang="ru-RU" sz="1600" dirty="0">
                <a:solidFill>
                  <a:srgbClr val="000000"/>
                </a:solidFill>
              </a:rPr>
              <a:t>Проект направлен на оптимизацию проектирования сенсорной сети (расчет оптимального размещения, количества и типа датчиков), управление процессами и операционные стратегии для повышения производительности, гибкости и мониторинга состояния электростанции.</a:t>
            </a:r>
          </a:p>
          <a:p>
            <a:r>
              <a:rPr lang="ru-RU" sz="1600" dirty="0"/>
              <a:t>ЦД «ATOM», разработанный компанией </a:t>
            </a:r>
            <a:r>
              <a:rPr lang="en-US" sz="1600" dirty="0"/>
              <a:t>Siemens</a:t>
            </a:r>
            <a:r>
              <a:rPr lang="ru-RU" sz="1600" dirty="0">
                <a:solidFill>
                  <a:srgbClr val="000000"/>
                </a:solidFill>
              </a:rPr>
              <a:t>, представляет модель, которая использует </a:t>
            </a:r>
            <a:r>
              <a:rPr lang="ru-RU" sz="1600" dirty="0"/>
              <a:t>данные о клиентах, цепи поставок, производстве энергии, техническом обслуживании, и направлена на повышение эффективности управления активами</a:t>
            </a:r>
            <a:r>
              <a:rPr lang="ru-RU" sz="1600" dirty="0">
                <a:solidFill>
                  <a:srgbClr val="000000"/>
                </a:solidFill>
              </a:rPr>
              <a:t>. </a:t>
            </a:r>
            <a:endParaRPr lang="ru-RU" sz="1600" dirty="0" smtClean="0">
              <a:solidFill>
                <a:srgbClr val="000000"/>
              </a:solidFill>
            </a:endParaRPr>
          </a:p>
          <a:p>
            <a:r>
              <a:rPr lang="ru-RU" sz="1600" dirty="0" smtClean="0">
                <a:solidFill>
                  <a:srgbClr val="000000"/>
                </a:solidFill>
              </a:rPr>
              <a:t>Компания </a:t>
            </a:r>
            <a:r>
              <a:rPr lang="ru-RU" sz="1600" dirty="0"/>
              <a:t>«Продуктивные технологические системы» </a:t>
            </a:r>
            <a:r>
              <a:rPr lang="ru-RU" sz="1600" dirty="0">
                <a:solidFill>
                  <a:srgbClr val="000000"/>
                </a:solidFill>
              </a:rPr>
              <a:t>(ООО ПТС) информировала о внедрении </a:t>
            </a:r>
            <a:r>
              <a:rPr lang="ru-RU" sz="1600" dirty="0"/>
              <a:t>ЦД на базе программного обеспечения </a:t>
            </a:r>
            <a:r>
              <a:rPr lang="ru-RU" sz="1600" dirty="0" err="1"/>
              <a:t>Creo</a:t>
            </a:r>
            <a:r>
              <a:rPr lang="ru-RU" sz="1600" dirty="0"/>
              <a:t> и </a:t>
            </a:r>
            <a:r>
              <a:rPr lang="ru-RU" sz="1600" dirty="0" err="1"/>
              <a:t>Windchill</a:t>
            </a:r>
            <a:r>
              <a:rPr lang="ru-RU" sz="1600" dirty="0"/>
              <a:t> на Уральском турбинном заводе (УТЗ), входящем в холдинг «РОТЕК». </a:t>
            </a:r>
            <a:endParaRPr lang="ru-RU" sz="1600" dirty="0" smtClean="0"/>
          </a:p>
          <a:p>
            <a:endParaRPr lang="ru-RU" sz="1600" dirty="0"/>
          </a:p>
          <a:p>
            <a:endParaRPr lang="ru-RU" sz="1600" dirty="0" smtClean="0"/>
          </a:p>
        </p:txBody>
      </p:sp>
    </p:spTree>
    <p:extLst>
      <p:ext uri="{BB962C8B-B14F-4D97-AF65-F5344CB8AC3E}">
        <p14:creationId xmlns:p14="http://schemas.microsoft.com/office/powerpoint/2010/main" val="2462021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000" dirty="0"/>
              <a:t>РОССИЙСКИЕ ПОСТАВЩИКИ НА РЫНКЕ ЦД ДЛЯ ЭНЕРГЕТИКИ</a:t>
            </a:r>
            <a:br>
              <a:rPr lang="ru-RU" sz="2000" dirty="0"/>
            </a:br>
            <a:endParaRPr lang="ru-RU" sz="20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1124744"/>
            <a:ext cx="8229600" cy="5257006"/>
          </a:xfrm>
        </p:spPr>
        <p:txBody>
          <a:bodyPr/>
          <a:lstStyle/>
          <a:p>
            <a:r>
              <a:rPr lang="ru-RU" sz="1600" dirty="0" smtClean="0">
                <a:solidFill>
                  <a:srgbClr val="000000"/>
                </a:solidFill>
              </a:rPr>
              <a:t>Среди </a:t>
            </a:r>
            <a:r>
              <a:rPr lang="ru-RU" sz="1600" dirty="0">
                <a:solidFill>
                  <a:srgbClr val="000000"/>
                </a:solidFill>
              </a:rPr>
              <a:t>Российских поставщиков в области ЦД для энергетики </a:t>
            </a:r>
            <a:r>
              <a:rPr lang="ru-RU" sz="1600" dirty="0" smtClean="0">
                <a:solidFill>
                  <a:srgbClr val="000000"/>
                </a:solidFill>
              </a:rPr>
              <a:t>выделяют </a:t>
            </a:r>
            <a:r>
              <a:rPr lang="ru-RU" sz="1600" dirty="0" smtClean="0"/>
              <a:t>АО </a:t>
            </a:r>
            <a:r>
              <a:rPr lang="ru-RU" sz="1600" dirty="0"/>
              <a:t>«Национальное Бюро Информатизации» – разработчик платформы «EMAS», создает решения класса ЦД (цифровые модели электростанций)</a:t>
            </a:r>
            <a:r>
              <a:rPr lang="ru-RU" sz="1600" dirty="0">
                <a:solidFill>
                  <a:srgbClr val="000000"/>
                </a:solidFill>
              </a:rPr>
              <a:t>. «EMAS» – это комплексное решение автоматизации планирования и мониторинга режимов работы ТЭС для повышения маржинальной прибыли от производства и сбыта тепловой и электрической энергии, позволяет решать не только технологическую задачу оптимального распределения нагрузки, но и экономические задачи, включая поиск оптимальных режимов работы ТЭС по маржинальной прибыли, по оптимизации расхода топлива. </a:t>
            </a:r>
          </a:p>
          <a:p>
            <a:r>
              <a:rPr lang="ru-RU" sz="1600" dirty="0"/>
              <a:t>На рынке цифровых двойников</a:t>
            </a:r>
            <a:r>
              <a:rPr lang="ru-RU" sz="1600" dirty="0">
                <a:solidFill>
                  <a:srgbClr val="000000"/>
                </a:solidFill>
              </a:rPr>
              <a:t>, исходя из инвестиционных оценок технического перевооружения и ремонта оборудования, можно отметить </a:t>
            </a:r>
            <a:r>
              <a:rPr lang="ru-RU" sz="1600" dirty="0"/>
              <a:t>ПАО «Мосэнерго», ПАО «ТГК-1», ПАО «Татнефть», ПАО «Лукойл», ПАО «</a:t>
            </a:r>
            <a:r>
              <a:rPr lang="ru-RU" sz="1600" dirty="0" err="1"/>
              <a:t>РусГидро</a:t>
            </a:r>
            <a:r>
              <a:rPr lang="ru-RU" sz="1600" dirty="0"/>
              <a:t>», ПАО «</a:t>
            </a:r>
            <a:r>
              <a:rPr lang="ru-RU" sz="1600" dirty="0" err="1"/>
              <a:t>Квадра</a:t>
            </a:r>
            <a:r>
              <a:rPr lang="ru-RU" sz="1600" dirty="0"/>
              <a:t>», ПАО «Т-Плюс», ООО «Ново-</a:t>
            </a:r>
            <a:r>
              <a:rPr lang="ru-RU" sz="1600" dirty="0" err="1"/>
              <a:t>Салаватская</a:t>
            </a:r>
            <a:r>
              <a:rPr lang="ru-RU" sz="1600" dirty="0"/>
              <a:t> ТЭЦ», ООО «ВО «Технопромэкспорт</a:t>
            </a:r>
            <a:r>
              <a:rPr lang="ru-RU" sz="1600" dirty="0" smtClean="0"/>
              <a:t>».</a:t>
            </a:r>
            <a:endParaRPr lang="ru-RU" sz="1600" dirty="0"/>
          </a:p>
          <a:p>
            <a:r>
              <a:rPr lang="ru-RU" sz="1600" dirty="0">
                <a:solidFill>
                  <a:srgbClr val="000000"/>
                </a:solidFill>
              </a:rPr>
              <a:t>По прогнозам </a:t>
            </a:r>
            <a:r>
              <a:rPr lang="ru-RU" sz="1600" dirty="0" err="1">
                <a:solidFill>
                  <a:srgbClr val="000000"/>
                </a:solidFill>
              </a:rPr>
              <a:t>Gartner</a:t>
            </a:r>
            <a:r>
              <a:rPr lang="ru-RU" sz="1600" dirty="0">
                <a:solidFill>
                  <a:srgbClr val="000000"/>
                </a:solidFill>
              </a:rPr>
              <a:t>, </a:t>
            </a:r>
            <a:r>
              <a:rPr lang="ru-RU" sz="1600" dirty="0"/>
              <a:t>к 2021 году половина крупных компаний будет использовать цифровые двойники, это будет способствовать росту их  эффективности на 10 и более процентов.</a:t>
            </a:r>
            <a:r>
              <a:rPr lang="ru-RU" sz="1600" dirty="0">
                <a:solidFill>
                  <a:srgbClr val="000000"/>
                </a:solidFill>
              </a:rPr>
              <a:t> Внедрение цифрового двойника в одной из крупнейших генерирующих компаний РФ позволило </a:t>
            </a:r>
            <a:r>
              <a:rPr lang="ru-RU" sz="1600" dirty="0"/>
              <a:t>снизить ущерб от простоя энергоблоков более чем в 5,5 раз, а количество инцидентов на блоках парогазовых установок более чем в 2,9 раз.</a:t>
            </a:r>
          </a:p>
        </p:txBody>
      </p:sp>
    </p:spTree>
    <p:extLst>
      <p:ext uri="{BB962C8B-B14F-4D97-AF65-F5344CB8AC3E}">
        <p14:creationId xmlns:p14="http://schemas.microsoft.com/office/powerpoint/2010/main" val="3521498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 smtClean="0"/>
              <a:t>ВЫВОДЫ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980728"/>
            <a:ext cx="8229600" cy="5401022"/>
          </a:xfrm>
        </p:spPr>
        <p:txBody>
          <a:bodyPr/>
          <a:lstStyle/>
          <a:p>
            <a:r>
              <a:rPr lang="ru-RU" sz="1700" dirty="0"/>
              <a:t>Цифровой двойник является эффективным инструментом визуализации, мониторинга и управления энергетическими объектами/системами </a:t>
            </a:r>
            <a:r>
              <a:rPr lang="ru-RU" sz="1700" dirty="0">
                <a:solidFill>
                  <a:srgbClr val="000000"/>
                </a:solidFill>
              </a:rPr>
              <a:t>на всех этапах их жизненного цикла. Это </a:t>
            </a:r>
            <a:r>
              <a:rPr lang="ru-RU" sz="1700" dirty="0"/>
              <a:t>эволюционирующая обучаемая технология</a:t>
            </a:r>
            <a:r>
              <a:rPr lang="ru-RU" sz="1700" dirty="0">
                <a:solidFill>
                  <a:srgbClr val="000000"/>
                </a:solidFill>
              </a:rPr>
              <a:t>, отражающая все изменения, происходящие с физическим объектом/системой, которые </a:t>
            </a:r>
            <a:r>
              <a:rPr lang="ru-RU" sz="1700" dirty="0"/>
              <a:t>отслеживаются через оперативно передаваемые данные с датчиков</a:t>
            </a:r>
            <a:r>
              <a:rPr lang="ru-RU" sz="1700" dirty="0">
                <a:solidFill>
                  <a:srgbClr val="000000"/>
                </a:solidFill>
              </a:rPr>
              <a:t>, информацию от персонала и других источников.</a:t>
            </a:r>
            <a:endParaRPr lang="ru-RU" sz="1700" dirty="0" smtClean="0">
              <a:solidFill>
                <a:srgbClr val="000000"/>
              </a:solidFill>
            </a:endParaRPr>
          </a:p>
          <a:p>
            <a:r>
              <a:rPr lang="ru-RU" sz="1700" dirty="0" smtClean="0"/>
              <a:t>Расширение сферы применения ЦД будет связано с развитием математических моделей, </a:t>
            </a:r>
            <a:r>
              <a:rPr lang="ru-RU" sz="1700" dirty="0" smtClean="0">
                <a:solidFill>
                  <a:srgbClr val="000000"/>
                </a:solidFill>
              </a:rPr>
              <a:t>отражающих трансформацию технологических процессов, а также организационные и экономические преобразования. </a:t>
            </a:r>
          </a:p>
          <a:p>
            <a:r>
              <a:rPr lang="ru-RU" sz="1700" dirty="0" smtClean="0">
                <a:solidFill>
                  <a:srgbClr val="000000"/>
                </a:solidFill>
              </a:rPr>
              <a:t>Значительную роль в появлении новых возможностей ЦД будет играть </a:t>
            </a:r>
            <a:r>
              <a:rPr lang="ru-RU" sz="1700" dirty="0" smtClean="0"/>
              <a:t>наличие развитых высокопроизводительных вычислительных ресурсов, появление Интернета вещей, сетей 5</a:t>
            </a:r>
            <a:r>
              <a:rPr lang="en-US" sz="1700" dirty="0" smtClean="0"/>
              <a:t>G </a:t>
            </a:r>
            <a:r>
              <a:rPr lang="ru-RU" sz="1700" dirty="0" smtClean="0"/>
              <a:t>и выше, облачных вычислений. </a:t>
            </a:r>
          </a:p>
          <a:p>
            <a:r>
              <a:rPr lang="ru-RU" sz="1700" dirty="0" smtClean="0">
                <a:solidFill>
                  <a:srgbClr val="000000"/>
                </a:solidFill>
              </a:rPr>
              <a:t>Новые </a:t>
            </a:r>
            <a:r>
              <a:rPr lang="ru-RU" sz="1700" dirty="0" smtClean="0"/>
              <a:t>возможности искусственного интеллекта приведут к созданию «умных» ЦД</a:t>
            </a:r>
            <a:r>
              <a:rPr lang="ru-RU" sz="1700" dirty="0" smtClean="0">
                <a:solidFill>
                  <a:srgbClr val="000000"/>
                </a:solidFill>
              </a:rPr>
              <a:t>, а процесс их объединения на разных иерархических уровнях будет способствовать формированию </a:t>
            </a:r>
            <a:r>
              <a:rPr lang="ru-RU" sz="1700" dirty="0" smtClean="0"/>
              <a:t>единого цифрового двойника, что расширит круг решаемых задач и предоставляемых услуг</a:t>
            </a:r>
            <a:r>
              <a:rPr lang="ru-RU" sz="1700" dirty="0" smtClean="0">
                <a:solidFill>
                  <a:srgbClr val="000000"/>
                </a:solidFill>
              </a:rPr>
              <a:t>. </a:t>
            </a:r>
          </a:p>
          <a:p>
            <a:r>
              <a:rPr lang="ru-RU" sz="1700" dirty="0" smtClean="0">
                <a:solidFill>
                  <a:srgbClr val="000000"/>
                </a:solidFill>
              </a:rPr>
              <a:t>Все это сделает их одним из </a:t>
            </a:r>
            <a:r>
              <a:rPr lang="ru-RU" sz="1700" dirty="0" smtClean="0"/>
              <a:t>ведущих трендов будущего технологического развития.</a:t>
            </a:r>
          </a:p>
          <a:p>
            <a:pPr marL="0" indent="0">
              <a:buNone/>
            </a:pPr>
            <a:r>
              <a:rPr lang="ru-RU" sz="1700" dirty="0" smtClean="0"/>
              <a:t> 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692873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r>
              <a:rPr lang="ru-RU" dirty="0" smtClean="0"/>
              <a:t>СФЕРЫ ПРИМЕНЕНИЯ</a:t>
            </a:r>
          </a:p>
          <a:p>
            <a:pPr marL="0" indent="0" algn="ctr">
              <a:buNone/>
            </a:pPr>
            <a:r>
              <a:rPr lang="ru-RU" dirty="0" smtClean="0"/>
              <a:t> ИНТЕЛЛЕКТУАЛЬНЫХ </a:t>
            </a:r>
          </a:p>
          <a:p>
            <a:pPr marL="0" indent="0" algn="ctr">
              <a:buNone/>
            </a:pPr>
            <a:r>
              <a:rPr lang="ru-RU" dirty="0" smtClean="0"/>
              <a:t>ТЕХНОЛОГИЙ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0047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97806"/>
          </a:xfrm>
        </p:spPr>
        <p:txBody>
          <a:bodyPr/>
          <a:lstStyle/>
          <a:p>
            <a:pPr algn="ctr"/>
            <a:r>
              <a:rPr lang="ru-RU" sz="2400" dirty="0" smtClean="0"/>
              <a:t>ДОПОЛНЕНИЕ ВОЗМОЖНОСТЕЙ ЧЕЛОВЕКА ИНТЕЛЛЕКТУАЛЬНЫМИ ТЕХНОЛОГИЯМИ</a:t>
            </a:r>
          </a:p>
        </p:txBody>
      </p:sp>
      <p:sp>
        <p:nvSpPr>
          <p:cNvPr id="21506" name="Содержимое 2"/>
          <p:cNvSpPr>
            <a:spLocks noGrp="1"/>
          </p:cNvSpPr>
          <p:nvPr>
            <p:ph idx="1"/>
          </p:nvPr>
        </p:nvSpPr>
        <p:spPr>
          <a:xfrm>
            <a:off x="457200" y="1052737"/>
            <a:ext cx="8229600" cy="4814664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 </a:t>
            </a:r>
            <a:r>
              <a:rPr lang="en-US" dirty="0" err="1" smtClean="0"/>
              <a:t>Bioacoustic</a:t>
            </a:r>
            <a:r>
              <a:rPr lang="en-US" dirty="0" smtClean="0"/>
              <a:t> sensing</a:t>
            </a:r>
            <a:r>
              <a:rPr lang="ru-RU" dirty="0"/>
              <a:t> (биоакустическое </a:t>
            </a:r>
            <a:r>
              <a:rPr lang="ru-RU" dirty="0" smtClean="0"/>
              <a:t>зондирование)</a:t>
            </a:r>
            <a:r>
              <a:rPr lang="en-US" dirty="0" smtClean="0"/>
              <a:t>, quantified self</a:t>
            </a:r>
            <a:r>
              <a:rPr lang="ru-RU" dirty="0" smtClean="0"/>
              <a:t> (самоконтроль)</a:t>
            </a:r>
            <a:r>
              <a:rPr lang="en-US" dirty="0" smtClean="0"/>
              <a:t>, 3D </a:t>
            </a:r>
            <a:r>
              <a:rPr lang="en-US" dirty="0" err="1" smtClean="0"/>
              <a:t>bioprinting</a:t>
            </a:r>
            <a:r>
              <a:rPr lang="en-US" dirty="0" smtClean="0"/>
              <a:t>, brain-computer interface, human augmentation</a:t>
            </a:r>
            <a:r>
              <a:rPr lang="ru-RU" dirty="0" smtClean="0"/>
              <a:t> (усиление способностей человека)</a:t>
            </a:r>
            <a:r>
              <a:rPr lang="en-US" dirty="0" smtClean="0"/>
              <a:t>, speech-to-speech translation, </a:t>
            </a:r>
            <a:r>
              <a:rPr lang="en-US" dirty="0" err="1" smtClean="0"/>
              <a:t>neurobusiness</a:t>
            </a:r>
            <a:r>
              <a:rPr lang="ru-RU" dirty="0" smtClean="0"/>
              <a:t> (</a:t>
            </a:r>
            <a:r>
              <a:rPr lang="ru-RU" dirty="0" err="1" smtClean="0"/>
              <a:t>нейродеятельность</a:t>
            </a:r>
            <a:r>
              <a:rPr lang="ru-RU" dirty="0" smtClean="0"/>
              <a:t>)</a:t>
            </a:r>
            <a:r>
              <a:rPr lang="en-US" dirty="0" smtClean="0"/>
              <a:t>, wearable user interfaces</a:t>
            </a:r>
            <a:r>
              <a:rPr lang="ru-RU" dirty="0"/>
              <a:t> (носимые </a:t>
            </a:r>
            <a:r>
              <a:rPr lang="ru-RU" dirty="0" smtClean="0"/>
              <a:t>интерфейсы)</a:t>
            </a:r>
            <a:r>
              <a:rPr lang="en-US" dirty="0" smtClean="0"/>
              <a:t>, augmented reality and gesture control</a:t>
            </a:r>
            <a:r>
              <a:rPr lang="ru-RU" dirty="0"/>
              <a:t> (управление </a:t>
            </a:r>
            <a:r>
              <a:rPr lang="ru-RU" dirty="0" smtClean="0"/>
              <a:t>жестами)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43193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 smtClean="0"/>
              <a:t>ОСНОВНЫЕ СТАДИИ РАЗВИТИЯ</a:t>
            </a:r>
            <a:r>
              <a:rPr lang="en-US" sz="2400" dirty="0" smtClean="0"/>
              <a:t> </a:t>
            </a:r>
            <a:r>
              <a:rPr lang="ru-RU" sz="2400" dirty="0" smtClean="0"/>
              <a:t>ИКТ </a:t>
            </a:r>
            <a:br>
              <a:rPr lang="ru-RU" sz="2400" dirty="0" smtClean="0"/>
            </a:br>
            <a:r>
              <a:rPr lang="ru-RU" sz="2400" dirty="0" smtClean="0"/>
              <a:t>(ПРИМЕНЕНИЯ В ЦИФРОВОЙ ТРАНСФОРМАЦИИ)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980728"/>
            <a:ext cx="8229600" cy="5401022"/>
          </a:xfrm>
        </p:spPr>
        <p:txBody>
          <a:bodyPr/>
          <a:lstStyle/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</a:rPr>
              <a:t>В основе цифровой трансформации лежат </a:t>
            </a:r>
            <a:r>
              <a:rPr lang="ru-RU" sz="2000" dirty="0"/>
              <a:t>информационно-коммуникационные технологии (ИКТ). </a:t>
            </a:r>
            <a:endParaRPr lang="en-US" sz="2000" dirty="0" smtClean="0"/>
          </a:p>
          <a:p>
            <a:pPr marL="0" indent="0">
              <a:buNone/>
            </a:pPr>
            <a:r>
              <a:rPr lang="ru-RU" sz="2000" dirty="0" smtClean="0">
                <a:solidFill>
                  <a:srgbClr val="000000"/>
                </a:solidFill>
              </a:rPr>
              <a:t>Основные </a:t>
            </a:r>
            <a:r>
              <a:rPr lang="ru-RU" sz="2000" dirty="0">
                <a:solidFill>
                  <a:srgbClr val="000000"/>
                </a:solidFill>
              </a:rPr>
              <a:t>стадии их развития: </a:t>
            </a:r>
            <a:endParaRPr lang="ru-RU" sz="2000" dirty="0" smtClean="0">
              <a:solidFill>
                <a:srgbClr val="000000"/>
              </a:solidFill>
            </a:endParaRPr>
          </a:p>
          <a:p>
            <a:r>
              <a:rPr lang="ru-RU" sz="2000" dirty="0" err="1" smtClean="0">
                <a:solidFill>
                  <a:srgbClr val="000000"/>
                </a:solidFill>
              </a:rPr>
              <a:t>Мейнфреймы</a:t>
            </a:r>
            <a:r>
              <a:rPr lang="ru-RU" sz="2000" dirty="0">
                <a:solidFill>
                  <a:srgbClr val="000000"/>
                </a:solidFill>
              </a:rPr>
              <a:t>, Клиент-серверы и ПК </a:t>
            </a:r>
            <a:r>
              <a:rPr lang="ru-RU" sz="2000" dirty="0"/>
              <a:t>(1960 – 1970 гг.), </a:t>
            </a:r>
            <a:endParaRPr lang="en-US" sz="2000" dirty="0" smtClean="0"/>
          </a:p>
          <a:p>
            <a:r>
              <a:rPr lang="ru-RU" sz="2000" dirty="0" err="1" smtClean="0">
                <a:solidFill>
                  <a:srgbClr val="000000"/>
                </a:solidFill>
              </a:rPr>
              <a:t>Web</a:t>
            </a:r>
            <a:r>
              <a:rPr lang="ru-RU" sz="2000" dirty="0" smtClean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1.0 </a:t>
            </a:r>
            <a:r>
              <a:rPr lang="ru-RU" sz="2000" dirty="0" err="1">
                <a:solidFill>
                  <a:srgbClr val="000000"/>
                </a:solidFill>
              </a:rPr>
              <a:t>еКоммерция</a:t>
            </a: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ru-RU" sz="2000" dirty="0"/>
              <a:t>(1980 гг.), </a:t>
            </a:r>
            <a:endParaRPr lang="en-US" sz="2000" dirty="0" smtClean="0"/>
          </a:p>
          <a:p>
            <a:r>
              <a:rPr lang="ru-RU" sz="2000" dirty="0" err="1" smtClean="0">
                <a:solidFill>
                  <a:srgbClr val="000000"/>
                </a:solidFill>
              </a:rPr>
              <a:t>Web</a:t>
            </a:r>
            <a:r>
              <a:rPr lang="ru-RU" sz="2000" dirty="0" smtClean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2.0 Облака, мобильные технологии </a:t>
            </a:r>
            <a:r>
              <a:rPr lang="ru-RU" sz="2000" dirty="0"/>
              <a:t>(1990 гг.), </a:t>
            </a:r>
            <a:endParaRPr lang="en-US" sz="2000" dirty="0" smtClean="0"/>
          </a:p>
          <a:p>
            <a:r>
              <a:rPr lang="ru-RU" sz="2000" b="1" dirty="0" err="1" smtClean="0">
                <a:solidFill>
                  <a:srgbClr val="000000"/>
                </a:solidFill>
              </a:rPr>
              <a:t>Big</a:t>
            </a:r>
            <a:r>
              <a:rPr lang="ru-RU" sz="2000" b="1" dirty="0" smtClean="0">
                <a:solidFill>
                  <a:srgbClr val="000000"/>
                </a:solidFill>
              </a:rPr>
              <a:t> </a:t>
            </a:r>
            <a:r>
              <a:rPr lang="ru-RU" sz="2000" b="1" dirty="0" err="1">
                <a:solidFill>
                  <a:srgbClr val="000000"/>
                </a:solidFill>
              </a:rPr>
              <a:t>Data</a:t>
            </a:r>
            <a:r>
              <a:rPr lang="ru-RU" sz="2000" b="1" dirty="0">
                <a:solidFill>
                  <a:srgbClr val="000000"/>
                </a:solidFill>
              </a:rPr>
              <a:t> Аналитика, визуализация </a:t>
            </a:r>
            <a:r>
              <a:rPr lang="ru-RU" sz="2000" b="1" dirty="0"/>
              <a:t>(2000 гг.), </a:t>
            </a:r>
            <a:endParaRPr lang="en-US" sz="2000" b="1" dirty="0" smtClean="0"/>
          </a:p>
          <a:p>
            <a:r>
              <a:rPr lang="ru-RU" sz="2000" b="1" dirty="0" smtClean="0">
                <a:solidFill>
                  <a:srgbClr val="000000"/>
                </a:solidFill>
              </a:rPr>
              <a:t>Интернет </a:t>
            </a:r>
            <a:r>
              <a:rPr lang="ru-RU" sz="2000" b="1" dirty="0">
                <a:solidFill>
                  <a:srgbClr val="000000"/>
                </a:solidFill>
              </a:rPr>
              <a:t>вещей, умные машины </a:t>
            </a:r>
            <a:r>
              <a:rPr lang="ru-RU" sz="2000" b="1" dirty="0"/>
              <a:t>(2010 гг.), </a:t>
            </a:r>
            <a:endParaRPr lang="en-US" sz="2000" b="1" dirty="0" smtClean="0"/>
          </a:p>
          <a:p>
            <a:r>
              <a:rPr lang="ru-RU" sz="2000" b="1" dirty="0" smtClean="0">
                <a:solidFill>
                  <a:srgbClr val="000000"/>
                </a:solidFill>
              </a:rPr>
              <a:t>Искусственный </a:t>
            </a:r>
            <a:r>
              <a:rPr lang="ru-RU" sz="2000" b="1" dirty="0">
                <a:solidFill>
                  <a:srgbClr val="000000"/>
                </a:solidFill>
              </a:rPr>
              <a:t>интеллект </a:t>
            </a:r>
            <a:r>
              <a:rPr lang="ru-RU" sz="2000" dirty="0"/>
              <a:t>(2010-2020 гг</a:t>
            </a:r>
            <a:r>
              <a:rPr lang="ru-RU" sz="2000" dirty="0" smtClean="0"/>
              <a:t>.)</a:t>
            </a:r>
          </a:p>
          <a:p>
            <a:pPr lvl="0"/>
            <a:endParaRPr lang="ru-RU" sz="2000" dirty="0" smtClean="0">
              <a:solidFill>
                <a:srgbClr val="000000"/>
              </a:solidFill>
            </a:endParaRPr>
          </a:p>
          <a:p>
            <a:pPr marL="0" lvl="0" indent="0">
              <a:buNone/>
            </a:pPr>
            <a:r>
              <a:rPr lang="ru-RU" sz="2000" dirty="0" smtClean="0">
                <a:solidFill>
                  <a:srgbClr val="000000"/>
                </a:solidFill>
              </a:rPr>
              <a:t>Первоначально </a:t>
            </a:r>
            <a:r>
              <a:rPr lang="ru-RU" sz="2000" dirty="0">
                <a:solidFill>
                  <a:srgbClr val="000000"/>
                </a:solidFill>
              </a:rPr>
              <a:t>концепция ЦД была озвучена Майклом </a:t>
            </a:r>
            <a:r>
              <a:rPr lang="ru-RU" sz="2000" dirty="0" err="1">
                <a:solidFill>
                  <a:srgbClr val="000000"/>
                </a:solidFill>
              </a:rPr>
              <a:t>Гривсом</a:t>
            </a:r>
            <a:r>
              <a:rPr lang="ru-RU" sz="2000" dirty="0">
                <a:solidFill>
                  <a:srgbClr val="000000"/>
                </a:solidFill>
              </a:rPr>
              <a:t> на </a:t>
            </a:r>
            <a:r>
              <a:rPr lang="ru-RU" sz="2000" dirty="0"/>
              <a:t>PLM (</a:t>
            </a:r>
            <a:r>
              <a:rPr lang="ru-RU" sz="2000" dirty="0" err="1"/>
              <a:t>Product</a:t>
            </a:r>
            <a:r>
              <a:rPr lang="ru-RU" sz="2000" dirty="0"/>
              <a:t> </a:t>
            </a:r>
            <a:r>
              <a:rPr lang="ru-RU" sz="2000" dirty="0" err="1"/>
              <a:t>Lifecycle</a:t>
            </a:r>
            <a:r>
              <a:rPr lang="ru-RU" sz="2000" dirty="0"/>
              <a:t> </a:t>
            </a:r>
            <a:r>
              <a:rPr lang="ru-RU" sz="2000" dirty="0" err="1"/>
              <a:t>Management</a:t>
            </a:r>
            <a:r>
              <a:rPr lang="ru-RU" sz="2000" dirty="0"/>
              <a:t>) </a:t>
            </a:r>
            <a:r>
              <a:rPr lang="ru-RU" sz="2000" dirty="0">
                <a:solidFill>
                  <a:srgbClr val="000000"/>
                </a:solidFill>
              </a:rPr>
              <a:t>курсе в </a:t>
            </a:r>
            <a:r>
              <a:rPr lang="ru-RU" sz="2000" dirty="0" err="1">
                <a:solidFill>
                  <a:srgbClr val="000000"/>
                </a:solidFill>
              </a:rPr>
              <a:t>Мичиганском</a:t>
            </a:r>
            <a:r>
              <a:rPr lang="ru-RU" sz="2000" dirty="0">
                <a:solidFill>
                  <a:srgbClr val="000000"/>
                </a:solidFill>
              </a:rPr>
              <a:t> университете в начале </a:t>
            </a:r>
            <a:r>
              <a:rPr lang="ru-RU" sz="2000" dirty="0"/>
              <a:t>2002 г. и позднее, в 2003 г.</a:t>
            </a:r>
            <a:r>
              <a:rPr lang="ru-RU" sz="2000" dirty="0">
                <a:solidFill>
                  <a:srgbClr val="000000"/>
                </a:solidFill>
              </a:rPr>
              <a:t> была представлена на конференции по PLM.</a:t>
            </a:r>
          </a:p>
          <a:p>
            <a:endParaRPr lang="ru-RU" sz="2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61193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sz="2400" dirty="0" smtClean="0"/>
              <a:t>BIOACOUSTIC SENSING</a:t>
            </a:r>
            <a:endParaRPr lang="ru-RU" sz="2400" dirty="0" smtClean="0"/>
          </a:p>
        </p:txBody>
      </p:sp>
      <p:pic>
        <p:nvPicPr>
          <p:cNvPr id="22530" name="Picture 2" descr="http://www.solidsmack.com/wp-content/uploads/2010/03/skinput-01-550x45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88" y="1643063"/>
            <a:ext cx="6000750" cy="4576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8220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http://gigabiting.com/wp-content/uploads/quantself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63" y="1357313"/>
            <a:ext cx="7786687" cy="534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4" name="TextBox 3"/>
          <p:cNvSpPr txBox="1">
            <a:spLocks noChangeArrowheads="1"/>
          </p:cNvSpPr>
          <p:nvPr/>
        </p:nvSpPr>
        <p:spPr bwMode="auto">
          <a:xfrm>
            <a:off x="2500313" y="500063"/>
            <a:ext cx="42862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 smtClean="0"/>
              <a:t>QUANTIFIED SELF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11330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Заголовок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00113"/>
          </a:xfrm>
        </p:spPr>
        <p:txBody>
          <a:bodyPr/>
          <a:lstStyle/>
          <a:p>
            <a:pPr algn="ctr"/>
            <a:r>
              <a:rPr lang="en-US" sz="2400" dirty="0" smtClean="0"/>
              <a:t>BRAIN-COMPUTER INTERFACE</a:t>
            </a:r>
            <a:endParaRPr lang="ru-RU" sz="2400" dirty="0" smtClean="0"/>
          </a:p>
        </p:txBody>
      </p:sp>
      <p:pic>
        <p:nvPicPr>
          <p:cNvPr id="25602" name="Picture 2" descr="http://www.rotahaber.com/newpics/fotogaleri/orj/6907_9737_27042013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38" y="1428750"/>
            <a:ext cx="6929437" cy="492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8554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Заголовок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14363"/>
          </a:xfrm>
        </p:spPr>
        <p:txBody>
          <a:bodyPr/>
          <a:lstStyle/>
          <a:p>
            <a:pPr algn="ctr"/>
            <a:r>
              <a:rPr lang="en-US" sz="2400" dirty="0" smtClean="0"/>
              <a:t>HUMAN AUGMENTATION</a:t>
            </a:r>
            <a:endParaRPr lang="ru-RU" sz="2400" dirty="0" smtClean="0"/>
          </a:p>
        </p:txBody>
      </p:sp>
      <p:pic>
        <p:nvPicPr>
          <p:cNvPr id="26626" name="Picture 2" descr="http://bleex.me.berkeley.edu/wp-content/uploads/hel-media/images/Arms/Arms%200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0" y="1214438"/>
            <a:ext cx="3705225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5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Заголовок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28675"/>
          </a:xfrm>
        </p:spPr>
        <p:txBody>
          <a:bodyPr/>
          <a:lstStyle/>
          <a:p>
            <a:pPr algn="ctr"/>
            <a:r>
              <a:rPr lang="en-US" sz="2400" dirty="0" smtClean="0"/>
              <a:t>NEUROBUSINESS</a:t>
            </a:r>
            <a:endParaRPr lang="ru-RU" sz="2400" dirty="0" smtClean="0"/>
          </a:p>
        </p:txBody>
      </p:sp>
      <p:pic>
        <p:nvPicPr>
          <p:cNvPr id="29698" name="Picture 2" descr="http://smartstorming-blog.com/wp-content/uploads/2010/07/Mind-Mapping_Brain-cop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1357313"/>
            <a:ext cx="7500938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662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Заголовок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71550"/>
          </a:xfrm>
        </p:spPr>
        <p:txBody>
          <a:bodyPr/>
          <a:lstStyle/>
          <a:p>
            <a:pPr algn="ctr"/>
            <a:r>
              <a:rPr lang="en-US" sz="2400" dirty="0" smtClean="0"/>
              <a:t>WEARABLE USER INTERFACES</a:t>
            </a:r>
            <a:endParaRPr lang="ru-RU" sz="2400" dirty="0" smtClean="0"/>
          </a:p>
        </p:txBody>
      </p:sp>
      <p:pic>
        <p:nvPicPr>
          <p:cNvPr id="28674" name="Picture 2" descr="http://www.technotoday.com.tr/Post/PostDosyalar/image/Haber/1385-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313" y="1571625"/>
            <a:ext cx="6643687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899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Заголовок 1"/>
          <p:cNvSpPr>
            <a:spLocks noGrp="1"/>
          </p:cNvSpPr>
          <p:nvPr>
            <p:ph type="title"/>
          </p:nvPr>
        </p:nvSpPr>
        <p:spPr>
          <a:xfrm>
            <a:off x="571500" y="357188"/>
            <a:ext cx="8229600" cy="642937"/>
          </a:xfrm>
        </p:spPr>
        <p:txBody>
          <a:bodyPr/>
          <a:lstStyle/>
          <a:p>
            <a:pPr algn="ctr"/>
            <a:r>
              <a:rPr lang="en-US" sz="2400" dirty="0" smtClean="0"/>
              <a:t>AUGMENTED REALITY</a:t>
            </a:r>
            <a:endParaRPr lang="ru-RU" sz="2400" dirty="0" smtClean="0"/>
          </a:p>
        </p:txBody>
      </p:sp>
      <p:pic>
        <p:nvPicPr>
          <p:cNvPr id="29698" name="Picture 2" descr="http://www.geeky-gadgets.com/wp-content/uploads/2011/03/Augmented-Realit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6406" y="1512333"/>
            <a:ext cx="619125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7268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Заголовок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00113"/>
          </a:xfrm>
        </p:spPr>
        <p:txBody>
          <a:bodyPr/>
          <a:lstStyle/>
          <a:p>
            <a:pPr algn="ctr"/>
            <a:r>
              <a:rPr lang="en-US" sz="2400" dirty="0" smtClean="0"/>
              <a:t>GESTURE CONTROL</a:t>
            </a:r>
            <a:endParaRPr lang="ru-RU" sz="2400" dirty="0" smtClean="0"/>
          </a:p>
        </p:txBody>
      </p:sp>
      <p:pic>
        <p:nvPicPr>
          <p:cNvPr id="30722" name="Picture 2" descr="http://researchandstudy.uta.fi/data/uploads/2012/01/Fastems_eleohjau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571625"/>
            <a:ext cx="707231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 smtClean="0"/>
              <a:t>ТЕХНОЛОГИИ ЗАМЕНЫ ЧЕЛОВЕКА КОМПЬЮТЕРОМ. </a:t>
            </a:r>
            <a:r>
              <a:rPr lang="en-US" sz="2400" dirty="0" smtClean="0"/>
              <a:t> </a:t>
            </a:r>
            <a:r>
              <a:rPr lang="ru-RU" sz="2000" dirty="0" smtClean="0"/>
              <a:t>ТЕХНОЛОГИИ СОТРУДНИЧЕСТВА ЧЕЛОВЕКА И КОМПЬЮТЕРА</a:t>
            </a:r>
          </a:p>
        </p:txBody>
      </p:sp>
      <p:sp>
        <p:nvSpPr>
          <p:cNvPr id="31746" name="Содержимое 2"/>
          <p:cNvSpPr>
            <a:spLocks noGrp="1"/>
          </p:cNvSpPr>
          <p:nvPr>
            <p:ph idx="1"/>
          </p:nvPr>
        </p:nvSpPr>
        <p:spPr>
          <a:xfrm>
            <a:off x="428625" y="980728"/>
            <a:ext cx="8229600" cy="4529485"/>
          </a:xfrm>
        </p:spPr>
        <p:txBody>
          <a:bodyPr/>
          <a:lstStyle/>
          <a:p>
            <a:pPr indent="17463">
              <a:buNone/>
            </a:pPr>
            <a:r>
              <a:rPr lang="en-US" dirty="0" smtClean="0"/>
              <a:t>Autonomous vehicles (</a:t>
            </a:r>
            <a:r>
              <a:rPr lang="ru-RU" dirty="0" smtClean="0"/>
              <a:t>автономные </a:t>
            </a:r>
            <a:r>
              <a:rPr lang="ru-RU" dirty="0"/>
              <a:t>транспортные </a:t>
            </a:r>
            <a:r>
              <a:rPr lang="ru-RU" dirty="0" smtClean="0"/>
              <a:t>средства</a:t>
            </a:r>
            <a:r>
              <a:rPr lang="en-US" dirty="0" smtClean="0"/>
              <a:t>), mobile robots, natural language question and answering, virtual assistants</a:t>
            </a:r>
            <a:endParaRPr lang="ru-RU" dirty="0" smtClean="0"/>
          </a:p>
        </p:txBody>
      </p:sp>
      <p:pic>
        <p:nvPicPr>
          <p:cNvPr id="31747" name="Picture 2" descr="http://img0.liveinternet.ru/images/attach/c/4/81/287/81287762_1324403750_voprosu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1760" y="3214828"/>
            <a:ext cx="4572000" cy="307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365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Заголовок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71550"/>
          </a:xfrm>
        </p:spPr>
        <p:txBody>
          <a:bodyPr/>
          <a:lstStyle/>
          <a:p>
            <a:pPr algn="ctr"/>
            <a:r>
              <a:rPr lang="en-US" sz="2400" dirty="0" smtClean="0"/>
              <a:t>AUTONOMOUS VEHICLES</a:t>
            </a:r>
            <a:endParaRPr lang="ru-RU" sz="2400" dirty="0" smtClean="0"/>
          </a:p>
        </p:txBody>
      </p:sp>
      <p:pic>
        <p:nvPicPr>
          <p:cNvPr id="32770" name="Picture 2" descr="http://www.hwfiles.it/articoli/3703/car_malwar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63" y="1357313"/>
            <a:ext cx="728662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726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 smtClean="0"/>
              <a:t>ЦИФРОВЫЕ ДВОЙНИКИ КАК СОВРЕМЕННЫЙ ТРЕНД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8313" y="980728"/>
            <a:ext cx="8229600" cy="5401022"/>
          </a:xfrm>
        </p:spPr>
        <p:txBody>
          <a:bodyPr/>
          <a:lstStyle/>
          <a:p>
            <a:pPr lvl="0"/>
            <a:r>
              <a:rPr lang="ru-RU" sz="2000" dirty="0" smtClean="0"/>
              <a:t>Один из актуальных трендов </a:t>
            </a:r>
            <a:r>
              <a:rPr lang="ru-RU" sz="2000" dirty="0">
                <a:solidFill>
                  <a:srgbClr val="000000"/>
                </a:solidFill>
              </a:rPr>
              <a:t>в развитии цифровых технологий – это </a:t>
            </a:r>
            <a:r>
              <a:rPr lang="ru-RU" sz="2000" dirty="0"/>
              <a:t>создание цифровых двойников</a:t>
            </a:r>
            <a:r>
              <a:rPr lang="ru-RU" sz="2000" dirty="0">
                <a:solidFill>
                  <a:srgbClr val="000000"/>
                </a:solidFill>
              </a:rPr>
              <a:t>. Утверждают, что «цифровой двойник» вошел в </a:t>
            </a:r>
            <a:r>
              <a:rPr lang="ru-RU" sz="2000" dirty="0"/>
              <a:t>десятку главных стратегических технологических трендов 2019 года</a:t>
            </a:r>
            <a:r>
              <a:rPr lang="ru-RU" sz="2000" dirty="0">
                <a:solidFill>
                  <a:srgbClr val="000000"/>
                </a:solidFill>
              </a:rPr>
              <a:t>. 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0" lvl="0" indent="0">
              <a:buNone/>
            </a:pPr>
            <a:r>
              <a:rPr lang="ru-RU" sz="2000" dirty="0" smtClean="0">
                <a:solidFill>
                  <a:srgbClr val="000000"/>
                </a:solidFill>
              </a:rPr>
              <a:t>Понятие </a:t>
            </a:r>
            <a:r>
              <a:rPr lang="ru-RU" sz="2000" dirty="0">
                <a:solidFill>
                  <a:srgbClr val="000000"/>
                </a:solidFill>
              </a:rPr>
              <a:t>цифрового двойника имеет несколько </a:t>
            </a:r>
            <a:r>
              <a:rPr lang="ru-RU" sz="2000" dirty="0" smtClean="0">
                <a:solidFill>
                  <a:srgbClr val="000000"/>
                </a:solidFill>
              </a:rPr>
              <a:t>определений </a:t>
            </a:r>
          </a:p>
          <a:p>
            <a:r>
              <a:rPr lang="ru-RU" sz="2000" dirty="0" smtClean="0">
                <a:solidFill>
                  <a:srgbClr val="000000"/>
                </a:solidFill>
              </a:rPr>
              <a:t>По определению главного инженера подразделения </a:t>
            </a:r>
            <a:r>
              <a:rPr lang="ru-RU" sz="2000" dirty="0">
                <a:solidFill>
                  <a:srgbClr val="000000"/>
                </a:solidFill>
              </a:rPr>
              <a:t>«Интеллектуальные сети» </a:t>
            </a:r>
            <a:r>
              <a:rPr lang="ru-RU" sz="2000" dirty="0"/>
              <a:t>компании </a:t>
            </a:r>
            <a:r>
              <a:rPr lang="ru-RU" sz="2000" dirty="0" err="1"/>
              <a:t>Siemens</a:t>
            </a:r>
            <a:r>
              <a:rPr lang="ru-RU" sz="2000" dirty="0"/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«</a:t>
            </a:r>
            <a:r>
              <a:rPr lang="ru-RU" sz="2000" dirty="0">
                <a:solidFill>
                  <a:srgbClr val="000000"/>
                </a:solidFill>
              </a:rPr>
              <a:t>наиболее подходящее определение цифрового двойника — это </a:t>
            </a:r>
            <a:r>
              <a:rPr lang="ru-RU" sz="2000" dirty="0"/>
              <a:t>реальное отображение всех компонентов в жизненном цикле продукта с использованием физических данных, виртуальных данных и данных взаимодействия </a:t>
            </a:r>
            <a:r>
              <a:rPr lang="ru-RU" sz="2000" dirty="0">
                <a:solidFill>
                  <a:srgbClr val="000000"/>
                </a:solidFill>
              </a:rPr>
              <a:t>между ними, </a:t>
            </a:r>
            <a:endParaRPr lang="ru-RU" sz="2000" dirty="0" smtClean="0">
              <a:solidFill>
                <a:srgbClr val="000000"/>
              </a:solidFill>
            </a:endParaRPr>
          </a:p>
          <a:p>
            <a:r>
              <a:rPr lang="ru-RU" sz="2000" dirty="0" smtClean="0">
                <a:solidFill>
                  <a:srgbClr val="000000"/>
                </a:solidFill>
              </a:rPr>
              <a:t>то </a:t>
            </a:r>
            <a:r>
              <a:rPr lang="ru-RU" sz="2000" dirty="0">
                <a:solidFill>
                  <a:srgbClr val="000000"/>
                </a:solidFill>
              </a:rPr>
              <a:t>есть цифровой двойник создает </a:t>
            </a:r>
            <a:r>
              <a:rPr lang="ru-RU" sz="2000" dirty="0"/>
              <a:t>виртуальный прототип реального объекта</a:t>
            </a:r>
            <a:r>
              <a:rPr lang="ru-RU" sz="2000" dirty="0">
                <a:solidFill>
                  <a:srgbClr val="000000"/>
                </a:solidFill>
              </a:rPr>
              <a:t>, с помощью которого можно проводить эксперименты и проверять гипотезы, прогнозировать поведение объекта и решать задачу управления его жизненным </a:t>
            </a:r>
            <a:r>
              <a:rPr lang="ru-RU" sz="2000" dirty="0" smtClean="0">
                <a:solidFill>
                  <a:srgbClr val="000000"/>
                </a:solidFill>
              </a:rPr>
              <a:t>циклом» </a:t>
            </a:r>
            <a:endParaRPr lang="ru-RU" sz="2000" dirty="0">
              <a:solidFill>
                <a:srgbClr val="000000"/>
              </a:solidFill>
            </a:endParaRPr>
          </a:p>
          <a:p>
            <a:pPr lvl="0"/>
            <a:endParaRPr lang="ru-RU" sz="20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3482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Заголовок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42988"/>
          </a:xfrm>
        </p:spPr>
        <p:txBody>
          <a:bodyPr/>
          <a:lstStyle/>
          <a:p>
            <a:pPr algn="ctr"/>
            <a:r>
              <a:rPr lang="en-US" sz="2400" dirty="0" smtClean="0"/>
              <a:t>MOBILE ROBOTS</a:t>
            </a:r>
            <a:endParaRPr lang="ru-RU" sz="2400" dirty="0" smtClean="0"/>
          </a:p>
        </p:txBody>
      </p:sp>
      <p:pic>
        <p:nvPicPr>
          <p:cNvPr id="33794" name="Picture 2" descr="http://www-robotics.jpl.nasa.gov/images/FIDO1-8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" y="1357313"/>
            <a:ext cx="762000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205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14438"/>
          </a:xfrm>
        </p:spPr>
        <p:txBody>
          <a:bodyPr/>
          <a:lstStyle/>
          <a:p>
            <a:pPr algn="ctr"/>
            <a:r>
              <a:rPr lang="en-US" sz="2400" dirty="0" smtClean="0"/>
              <a:t>NATURAL LANGUAGE QUESTION AND ANSWERING (NLQA), VIRTUAL ASSISTANT</a:t>
            </a:r>
            <a:endParaRPr lang="ru-RU" sz="2400" dirty="0" smtClean="0"/>
          </a:p>
        </p:txBody>
      </p:sp>
      <p:pic>
        <p:nvPicPr>
          <p:cNvPr id="34818" name="Picture 2" descr="http://www.bell-support.com/wp-content/uploads/2013/07/meeting-Onlin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" y="1500188"/>
            <a:ext cx="7929563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181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Заголовок 1"/>
          <p:cNvSpPr>
            <a:spLocks noGrp="1"/>
          </p:cNvSpPr>
          <p:nvPr>
            <p:ph type="title"/>
          </p:nvPr>
        </p:nvSpPr>
        <p:spPr>
          <a:xfrm>
            <a:off x="500063" y="44624"/>
            <a:ext cx="8229600" cy="1755601"/>
          </a:xfrm>
        </p:spPr>
        <p:txBody>
          <a:bodyPr/>
          <a:lstStyle/>
          <a:p>
            <a:pPr algn="ctr"/>
            <a:r>
              <a:rPr lang="ru-RU" sz="2400" b="1" dirty="0" smtClean="0"/>
              <a:t>ТЕХНОЛОГИИ ПОНИМАНИЯ КОМПЬЮТЕРАМИ ЧЕЛОВЕКА И ОКРУЖАЮЩЕЙ СРЕДЫ</a:t>
            </a:r>
          </a:p>
        </p:txBody>
      </p:sp>
      <p:sp>
        <p:nvSpPr>
          <p:cNvPr id="35842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   </a:t>
            </a:r>
            <a:r>
              <a:rPr lang="en-US" dirty="0" err="1" smtClean="0"/>
              <a:t>B</a:t>
            </a:r>
            <a:r>
              <a:rPr lang="en-US" sz="2800" dirty="0" err="1" smtClean="0"/>
              <a:t>ioacoustic</a:t>
            </a:r>
            <a:r>
              <a:rPr lang="en-US" sz="2800" dirty="0" smtClean="0"/>
              <a:t> sensing, smart dust</a:t>
            </a:r>
            <a:r>
              <a:rPr lang="ru-RU" sz="2800" dirty="0" smtClean="0"/>
              <a:t> (умная пыль)</a:t>
            </a:r>
            <a:r>
              <a:rPr lang="en-US" sz="2800" dirty="0" smtClean="0"/>
              <a:t>, quantified self, brain computer interface, affective computing</a:t>
            </a:r>
            <a:r>
              <a:rPr lang="ru-RU" sz="2800" dirty="0" smtClean="0"/>
              <a:t> (</a:t>
            </a:r>
            <a:r>
              <a:rPr lang="ru-RU" sz="2800" dirty="0"/>
              <a:t>технологии, обеспечивающие взаимодействие между человеком и компьютером с помощью </a:t>
            </a:r>
            <a:r>
              <a:rPr lang="ru-RU" sz="2800" dirty="0" smtClean="0"/>
              <a:t>эмоций)</a:t>
            </a:r>
            <a:r>
              <a:rPr lang="en-US" sz="2800" dirty="0" smtClean="0"/>
              <a:t>, biochips, 3D scanners, natural-language question and answering (NLQA), content analytics, mobile health monitoring, gesture control, activity streams</a:t>
            </a:r>
            <a:r>
              <a:rPr lang="ru-RU" sz="2800" dirty="0" smtClean="0"/>
              <a:t> (</a:t>
            </a:r>
            <a:r>
              <a:rPr lang="ru-RU" sz="2800" dirty="0" smtClean="0"/>
              <a:t>потоки </a:t>
            </a:r>
            <a:r>
              <a:rPr lang="ru-RU" sz="2800" dirty="0" smtClean="0"/>
              <a:t>активности)</a:t>
            </a:r>
            <a:r>
              <a:rPr lang="en-US" sz="2800" dirty="0" smtClean="0"/>
              <a:t>, biometric authentication methods, location intelligence </a:t>
            </a:r>
            <a:r>
              <a:rPr lang="ru-RU" sz="2800" dirty="0" smtClean="0"/>
              <a:t>(распознавание местоположения) </a:t>
            </a:r>
            <a:r>
              <a:rPr lang="en-US" sz="2800" dirty="0" smtClean="0"/>
              <a:t>and speech recognition</a:t>
            </a: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364498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Заголовок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71550"/>
          </a:xfrm>
        </p:spPr>
        <p:txBody>
          <a:bodyPr/>
          <a:lstStyle/>
          <a:p>
            <a:pPr algn="ctr"/>
            <a:r>
              <a:rPr lang="en-US" sz="2400" dirty="0" smtClean="0"/>
              <a:t>SMART DUST</a:t>
            </a:r>
            <a:endParaRPr lang="ru-RU" sz="2400" dirty="0" smtClean="0"/>
          </a:p>
        </p:txBody>
      </p:sp>
      <p:pic>
        <p:nvPicPr>
          <p:cNvPr id="36866" name="Picture 2" descr="http://media.portland.indymedia.org/images/2007/02/35423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714500"/>
            <a:ext cx="6929438" cy="478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6129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400" dirty="0" smtClean="0"/>
              <a:t>SMART DUST</a:t>
            </a:r>
            <a:r>
              <a:rPr lang="ru-RU" sz="2400" dirty="0" smtClean="0"/>
              <a:t> (УМНАЯ ПЫЛЬ)</a:t>
            </a:r>
          </a:p>
        </p:txBody>
      </p:sp>
      <p:sp>
        <p:nvSpPr>
          <p:cNvPr id="3891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ru-RU" dirty="0" smtClean="0"/>
          </a:p>
          <a:p>
            <a:pPr>
              <a:lnSpc>
                <a:spcPct val="90000"/>
              </a:lnSpc>
            </a:pPr>
            <a:r>
              <a:rPr lang="ru-RU" dirty="0" smtClean="0"/>
              <a:t>Коллекция </a:t>
            </a:r>
            <a:r>
              <a:rPr lang="ru-RU" dirty="0" err="1" smtClean="0"/>
              <a:t>микроэлектромеханических</a:t>
            </a:r>
            <a:r>
              <a:rPr lang="ru-RU" dirty="0" smtClean="0"/>
              <a:t> систем, формирующих простой компьютер в контейнере, достаточно легком для того, чтобы оставаться в воздухе во взвешенном состоянии, </a:t>
            </a:r>
          </a:p>
          <a:p>
            <a:pPr>
              <a:lnSpc>
                <a:spcPct val="90000"/>
              </a:lnSpc>
            </a:pPr>
            <a:r>
              <a:rPr lang="ru-RU" dirty="0" smtClean="0"/>
              <a:t>используемый в основном для сбора информации в условиях, которые враждебны для жизни</a:t>
            </a:r>
          </a:p>
        </p:txBody>
      </p:sp>
    </p:spTree>
    <p:extLst>
      <p:ext uri="{BB962C8B-B14F-4D97-AF65-F5344CB8AC3E}">
        <p14:creationId xmlns:p14="http://schemas.microsoft.com/office/powerpoint/2010/main" val="1086367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Заголовок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28675"/>
          </a:xfrm>
        </p:spPr>
        <p:txBody>
          <a:bodyPr/>
          <a:lstStyle/>
          <a:p>
            <a:pPr algn="ctr"/>
            <a:r>
              <a:rPr lang="en-US" sz="2400" dirty="0" smtClean="0"/>
              <a:t>AFFECTIVE COMPUTING</a:t>
            </a:r>
            <a:endParaRPr lang="ru-RU" sz="2400" dirty="0" smtClean="0"/>
          </a:p>
        </p:txBody>
      </p:sp>
      <p:sp>
        <p:nvSpPr>
          <p:cNvPr id="37890" name="AutoShape 2" descr="http://www.digitaljournal.com/img/1/7/0/5/i/3/9/0/o/robotnexi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37891" name="Picture 4" descr="http://www.digitaljournal.com/img/1/7/0/5/i/3/9/0/o/robotnexi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25" y="1285875"/>
            <a:ext cx="7643813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367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Заголовок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00113"/>
          </a:xfrm>
        </p:spPr>
        <p:txBody>
          <a:bodyPr/>
          <a:lstStyle/>
          <a:p>
            <a:pPr algn="ctr"/>
            <a:r>
              <a:rPr lang="en-US" sz="2400" dirty="0" smtClean="0"/>
              <a:t>BIOCHIPS</a:t>
            </a:r>
            <a:endParaRPr lang="ru-RU" sz="2400" dirty="0" smtClean="0"/>
          </a:p>
        </p:txBody>
      </p:sp>
      <p:pic>
        <p:nvPicPr>
          <p:cNvPr id="38914" name="Picture 2" descr="http://img228.imageshack.us/img228/6586/biochiprg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38" y="1643063"/>
            <a:ext cx="6858000" cy="450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05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Заголовок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00113"/>
          </a:xfrm>
        </p:spPr>
        <p:txBody>
          <a:bodyPr/>
          <a:lstStyle/>
          <a:p>
            <a:pPr algn="ctr"/>
            <a:r>
              <a:rPr lang="en-US" sz="2400" dirty="0" smtClean="0"/>
              <a:t>ACTIVITY STREAMS</a:t>
            </a:r>
            <a:endParaRPr lang="ru-RU" sz="2400" dirty="0" smtClean="0"/>
          </a:p>
        </p:txBody>
      </p:sp>
      <p:pic>
        <p:nvPicPr>
          <p:cNvPr id="43010" name="Picture 2" descr="http://phpsocialstream.com/wp-content/uploads/2013/08/shutterstock_113362825-287x3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0" y="1500188"/>
            <a:ext cx="628650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4225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Заголовок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pPr algn="ctr"/>
            <a:r>
              <a:rPr lang="en-US" sz="2400" dirty="0" smtClean="0"/>
              <a:t>LOCATION INTELLIGENCE</a:t>
            </a:r>
            <a:endParaRPr lang="ru-RU" sz="2400" dirty="0" smtClean="0"/>
          </a:p>
        </p:txBody>
      </p:sp>
      <p:pic>
        <p:nvPicPr>
          <p:cNvPr id="44034" name="Picture 2" descr="http://www.b-eye-network.com/blogs/eckerson/9-19-2011%205-16-03%20P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285875"/>
            <a:ext cx="8501063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362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400" dirty="0" smtClean="0"/>
              <a:t>ТЕХНОЛОГИИ УЛУЧШЕНИЯ ПОНИМАНИЯ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ru-RU" sz="2400" dirty="0" smtClean="0"/>
              <a:t>ЧЕЛОВЕКОМ КОМПЬЮТЕРА</a:t>
            </a:r>
          </a:p>
        </p:txBody>
      </p:sp>
      <p:sp>
        <p:nvSpPr>
          <p:cNvPr id="41986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17463">
              <a:buNone/>
            </a:pPr>
            <a:endParaRPr lang="ru-RU" dirty="0" smtClean="0"/>
          </a:p>
          <a:p>
            <a:pPr indent="17463">
              <a:buNone/>
            </a:pPr>
            <a:r>
              <a:rPr lang="en-US" dirty="0" smtClean="0"/>
              <a:t>Internet of Things, machine-to-machine communication services, mesh networks: sensor and activity streams (</a:t>
            </a:r>
            <a:r>
              <a:rPr lang="ru-RU" dirty="0" smtClean="0"/>
              <a:t>«ячеистые сети»: </a:t>
            </a:r>
            <a:r>
              <a:rPr lang="ru-RU" dirty="0"/>
              <a:t>датчики и потоки </a:t>
            </a:r>
            <a:r>
              <a:rPr lang="ru-RU" dirty="0" smtClean="0"/>
              <a:t>активности</a:t>
            </a:r>
            <a:r>
              <a:rPr lang="en-US" dirty="0" smtClean="0"/>
              <a:t>)</a:t>
            </a:r>
            <a:r>
              <a:rPr lang="ru-RU" dirty="0" smtClean="0"/>
              <a:t>, </a:t>
            </a:r>
            <a:r>
              <a:rPr lang="en-US" dirty="0" smtClean="0"/>
              <a:t>volumetric and holographic displays </a:t>
            </a:r>
            <a:r>
              <a:rPr lang="ru-RU" dirty="0"/>
              <a:t>(объемные и голографические </a:t>
            </a:r>
            <a:r>
              <a:rPr lang="ru-RU" dirty="0" smtClean="0"/>
              <a:t>дисплеи)</a:t>
            </a:r>
          </a:p>
        </p:txBody>
      </p:sp>
    </p:spTree>
    <p:extLst>
      <p:ext uri="{BB962C8B-B14F-4D97-AF65-F5344CB8AC3E}">
        <p14:creationId xmlns:p14="http://schemas.microsoft.com/office/powerpoint/2010/main" val="226301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 smtClean="0"/>
              <a:t>ЦИФРОВАЯ ТЕНЬ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>
                <a:solidFill>
                  <a:srgbClr val="000000"/>
                </a:solidFill>
              </a:rPr>
              <a:t>Кроме того, используется термин «цифровая тень</a:t>
            </a:r>
            <a:r>
              <a:rPr lang="ru-RU" sz="2400" dirty="0" smtClean="0">
                <a:solidFill>
                  <a:srgbClr val="000000"/>
                </a:solidFill>
              </a:rPr>
              <a:t>».</a:t>
            </a:r>
          </a:p>
          <a:p>
            <a:r>
              <a:rPr lang="ru-RU" sz="2400" dirty="0" smtClean="0">
                <a:solidFill>
                  <a:srgbClr val="000000"/>
                </a:solidFill>
              </a:rPr>
              <a:t> </a:t>
            </a:r>
            <a:r>
              <a:rPr lang="ru-RU" sz="2400" dirty="0"/>
              <a:t>Цифровую тень</a:t>
            </a:r>
            <a:r>
              <a:rPr lang="ru-RU" sz="2400" dirty="0">
                <a:solidFill>
                  <a:srgbClr val="000000"/>
                </a:solidFill>
              </a:rPr>
              <a:t> можно определить, как </a:t>
            </a:r>
            <a:r>
              <a:rPr lang="ru-RU" sz="2400" dirty="0"/>
              <a:t>систему связей и зависимостей, описывающих поведение реального объекта</a:t>
            </a:r>
            <a:r>
              <a:rPr lang="ru-RU" sz="2400" dirty="0">
                <a:solidFill>
                  <a:srgbClr val="000000"/>
                </a:solidFill>
              </a:rPr>
              <a:t>, как правило, в нормальных условиях работы и содержащихся в избыточных больших данных, получаемых с реального объекта при помощи технологий промышленного интернета</a:t>
            </a:r>
            <a:r>
              <a:rPr lang="ru-RU" sz="2400" dirty="0" smtClean="0">
                <a:solidFill>
                  <a:srgbClr val="000000"/>
                </a:solidFill>
              </a:rPr>
              <a:t>.</a:t>
            </a:r>
          </a:p>
          <a:p>
            <a:r>
              <a:rPr lang="ru-RU" sz="2400" dirty="0" smtClean="0"/>
              <a:t> </a:t>
            </a:r>
            <a:r>
              <a:rPr lang="ru-RU" sz="2400" dirty="0"/>
              <a:t>Цифровая тень </a:t>
            </a:r>
            <a:r>
              <a:rPr lang="ru-RU" sz="2400" dirty="0">
                <a:solidFill>
                  <a:srgbClr val="000000"/>
                </a:solidFill>
              </a:rPr>
              <a:t>способна </a:t>
            </a:r>
            <a:r>
              <a:rPr lang="ru-RU" sz="2400" dirty="0"/>
              <a:t>предсказать поведение реального объекта </a:t>
            </a:r>
            <a:r>
              <a:rPr lang="ru-RU" sz="2400" dirty="0">
                <a:solidFill>
                  <a:srgbClr val="000000"/>
                </a:solidFill>
              </a:rPr>
              <a:t>только в тех условиях, в которых осуществлялся сбор данных, но </a:t>
            </a:r>
            <a:r>
              <a:rPr lang="ru-RU" sz="2400" dirty="0"/>
              <a:t>не позволяет моделировать другие </a:t>
            </a:r>
            <a:r>
              <a:rPr lang="ru-RU" sz="2400" dirty="0" smtClean="0"/>
              <a:t>ситуации</a:t>
            </a:r>
          </a:p>
          <a:p>
            <a:r>
              <a:rPr lang="ru-RU" sz="2400" dirty="0" smtClean="0">
                <a:solidFill>
                  <a:srgbClr val="000000"/>
                </a:solidFill>
              </a:rPr>
              <a:t>Пример с гепардом (Боровков А.И.)</a:t>
            </a:r>
            <a:endParaRPr lang="ru-RU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3920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Заголовок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57238"/>
          </a:xfrm>
        </p:spPr>
        <p:txBody>
          <a:bodyPr/>
          <a:lstStyle/>
          <a:p>
            <a:pPr algn="ctr"/>
            <a:r>
              <a:rPr lang="en-US" sz="2400" dirty="0" smtClean="0"/>
              <a:t>INTERNET OF THINGS</a:t>
            </a:r>
            <a:endParaRPr lang="ru-RU" sz="2400" dirty="0" smtClean="0"/>
          </a:p>
        </p:txBody>
      </p:sp>
      <p:pic>
        <p:nvPicPr>
          <p:cNvPr id="43010" name="Picture 2" descr="http://www.extremetech.com/wp-content/uploads/2012/04/471785.1-l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38" y="1181100"/>
            <a:ext cx="6934200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315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dirty="0" smtClean="0"/>
              <a:t>VOLUMETRIC AND HOLOGRAPHIC DISPLAYS</a:t>
            </a:r>
            <a:endParaRPr lang="ru-RU" sz="2400" dirty="0" smtClean="0"/>
          </a:p>
        </p:txBody>
      </p:sp>
      <p:pic>
        <p:nvPicPr>
          <p:cNvPr id="44034" name="Picture 2" descr="http://mandarinchik.net/uploads/posts/2013-09/1378308864_nemnogo-poleznyh-veschey-kotoryh-prinesla-nauka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928813"/>
            <a:ext cx="7358063" cy="464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6591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400" b="1" dirty="0" smtClean="0"/>
              <a:t>ТЕХНОЛОГИИ СОЗДАНИЯ ИНТЕЛЛЕКТУАЛЬНЫХ КОМПЬЮТЕРОВ</a:t>
            </a:r>
          </a:p>
        </p:txBody>
      </p:sp>
      <p:sp>
        <p:nvSpPr>
          <p:cNvPr id="45058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17463">
              <a:buNone/>
            </a:pPr>
            <a:r>
              <a:rPr lang="en-US" dirty="0" smtClean="0"/>
              <a:t>Quantum computing, </a:t>
            </a:r>
            <a:r>
              <a:rPr lang="en-US" dirty="0" smtClean="0"/>
              <a:t>pre</a:t>
            </a:r>
            <a:r>
              <a:rPr lang="en-US" dirty="0" smtClean="0"/>
              <a:t>dic</a:t>
            </a:r>
            <a:r>
              <a:rPr lang="en-US" dirty="0" smtClean="0"/>
              <a:t>tive </a:t>
            </a:r>
            <a:r>
              <a:rPr lang="en-US" dirty="0" smtClean="0"/>
              <a:t>analytics, </a:t>
            </a:r>
            <a:r>
              <a:rPr lang="en-US" dirty="0" err="1" smtClean="0"/>
              <a:t>neurobusiness</a:t>
            </a:r>
            <a:r>
              <a:rPr lang="en-US" dirty="0" smtClean="0"/>
              <a:t>, NLQA, big data, complex event processing, in-memory database management system (DBMS) (</a:t>
            </a:r>
            <a:r>
              <a:rPr lang="ru-RU" dirty="0" smtClean="0"/>
              <a:t>оперативная</a:t>
            </a:r>
            <a:r>
              <a:rPr lang="en-US" dirty="0" smtClean="0"/>
              <a:t> </a:t>
            </a:r>
            <a:r>
              <a:rPr lang="ru-RU" dirty="0" smtClean="0"/>
              <a:t>СУБД и аналитика</a:t>
            </a:r>
            <a:r>
              <a:rPr lang="en-US" dirty="0" smtClean="0"/>
              <a:t>), cloud computing, in-memory analytics and predictive analytics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73930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Заголовок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71550"/>
          </a:xfrm>
        </p:spPr>
        <p:txBody>
          <a:bodyPr/>
          <a:lstStyle/>
          <a:p>
            <a:pPr algn="ctr"/>
            <a:r>
              <a:rPr lang="en-US" sz="2400" dirty="0" smtClean="0"/>
              <a:t>QUANTUM COMPUTING</a:t>
            </a:r>
            <a:endParaRPr lang="ru-RU" sz="2400" dirty="0" smtClean="0"/>
          </a:p>
        </p:txBody>
      </p:sp>
      <p:pic>
        <p:nvPicPr>
          <p:cNvPr id="46082" name="Picture 2" descr="http://cdn.arstechnica.net/wp-content/uploads/2013/06/800px-DWave_128chi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0" y="1285875"/>
            <a:ext cx="7620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15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Заголовок 1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1196752"/>
          </a:xfrm>
        </p:spPr>
        <p:txBody>
          <a:bodyPr/>
          <a:lstStyle/>
          <a:p>
            <a:pPr algn="ctr"/>
            <a:r>
              <a:rPr lang="en-US" sz="2400" b="1" dirty="0" smtClean="0"/>
              <a:t>IN-MEMORY DATABASE MANAGEMENT SYSTEM </a:t>
            </a:r>
            <a:br>
              <a:rPr lang="en-US" sz="2400" b="1" dirty="0" smtClean="0"/>
            </a:br>
            <a:r>
              <a:rPr lang="en-US" sz="2400" b="1" dirty="0" smtClean="0"/>
              <a:t>AND ANALYTICS</a:t>
            </a:r>
            <a:endParaRPr lang="ru-RU" sz="2400" b="1" dirty="0" smtClean="0"/>
          </a:p>
        </p:txBody>
      </p:sp>
      <p:pic>
        <p:nvPicPr>
          <p:cNvPr id="47106" name="Picture 4" descr="http://www.fusionio.com/load/-media-/1ufyu8/imagesBlog/fujitsu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75" y="1928813"/>
            <a:ext cx="6381750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160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Заголовок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57238"/>
          </a:xfrm>
        </p:spPr>
        <p:txBody>
          <a:bodyPr/>
          <a:lstStyle/>
          <a:p>
            <a:pPr algn="ctr"/>
            <a:r>
              <a:rPr lang="en-US" sz="2400" dirty="0" smtClean="0"/>
              <a:t>CLOUD COMPUTING</a:t>
            </a:r>
            <a:endParaRPr lang="ru-RU" sz="2400" dirty="0" smtClean="0"/>
          </a:p>
        </p:txBody>
      </p:sp>
      <p:pic>
        <p:nvPicPr>
          <p:cNvPr id="48130" name="Picture 2" descr="http://radicarl.net/wp-content/uploads/2012/01/cloud-cumputing-550x48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88" y="1214438"/>
            <a:ext cx="7215187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321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4" descr="Graph_new_03"/>
          <p:cNvPicPr>
            <a:picLocks noChangeAspect="1" noChangeArrowheads="1"/>
          </p:cNvPicPr>
          <p:nvPr/>
        </p:nvPicPr>
        <p:blipFill>
          <a:blip r:embed="rId2">
            <a:lum bright="36000"/>
          </a:blip>
          <a:srcRect/>
          <a:stretch>
            <a:fillRect/>
          </a:stretch>
        </p:blipFill>
        <p:spPr bwMode="auto">
          <a:xfrm>
            <a:off x="3330575" y="2266950"/>
            <a:ext cx="2270125" cy="211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2" name="Title 1"/>
          <p:cNvSpPr>
            <a:spLocks noGrp="1"/>
          </p:cNvSpPr>
          <p:nvPr>
            <p:ph type="title" idx="4294967295"/>
          </p:nvPr>
        </p:nvSpPr>
        <p:spPr>
          <a:xfrm>
            <a:off x="230188" y="0"/>
            <a:ext cx="8580437" cy="1270000"/>
          </a:xfrm>
        </p:spPr>
        <p:txBody>
          <a:bodyPr/>
          <a:lstStyle/>
          <a:p>
            <a:pPr algn="ctr" defTabSz="912813" eaLnBrk="1" hangingPunct="1">
              <a:lnSpc>
                <a:spcPct val="80000"/>
              </a:lnSpc>
            </a:pPr>
            <a:r>
              <a:rPr lang="ru-RU" sz="3200" dirty="0" smtClean="0"/>
              <a:t> </a:t>
            </a:r>
            <a:r>
              <a:rPr lang="ru-RU" sz="2400" dirty="0" smtClean="0"/>
              <a:t>«КВАЗИОБЛАЧНЫЕ» ВЫЧИСЛЕНИЯ </a:t>
            </a:r>
            <a:br>
              <a:rPr lang="ru-RU" sz="2400" dirty="0" smtClean="0"/>
            </a:br>
            <a:r>
              <a:rPr lang="ru-RU" sz="2400" dirty="0" smtClean="0"/>
              <a:t>ИЛИ </a:t>
            </a:r>
            <a:r>
              <a:rPr lang="en-US" sz="2400" dirty="0" smtClean="0"/>
              <a:t>EDGE COMPUTING</a:t>
            </a:r>
          </a:p>
        </p:txBody>
      </p:sp>
      <p:sp>
        <p:nvSpPr>
          <p:cNvPr id="6144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124200" y="1176338"/>
            <a:ext cx="2909888" cy="3022600"/>
          </a:xfrm>
        </p:spPr>
        <p:txBody>
          <a:bodyPr/>
          <a:lstStyle/>
          <a:p>
            <a:pPr eaLnBrk="1" hangingPunct="1">
              <a:lnSpc>
                <a:spcPct val="95000"/>
              </a:lnSpc>
              <a:spcBef>
                <a:spcPts val="1475"/>
              </a:spcBef>
              <a:buClr>
                <a:srgbClr val="96CA4B"/>
              </a:buClr>
            </a:pPr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95000"/>
              </a:lnSpc>
              <a:spcBef>
                <a:spcPts val="1475"/>
              </a:spcBef>
              <a:buClr>
                <a:srgbClr val="96CA4B"/>
              </a:buClr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Требования безопасности</a:t>
            </a:r>
          </a:p>
          <a:p>
            <a:pPr eaLnBrk="1" hangingPunct="1">
              <a:lnSpc>
                <a:spcPct val="95000"/>
              </a:lnSpc>
              <a:spcBef>
                <a:spcPts val="1475"/>
              </a:spcBef>
              <a:buClr>
                <a:srgbClr val="96CA4B"/>
              </a:buClr>
            </a:pPr>
            <a:r>
              <a:rPr lang="en-US" sz="1800" dirty="0" smtClean="0">
                <a:solidFill>
                  <a:srgbClr val="002060"/>
                </a:solidFill>
              </a:rPr>
              <a:t>Data grows faster than bandwidth</a:t>
            </a:r>
          </a:p>
        </p:txBody>
      </p:sp>
      <p:sp>
        <p:nvSpPr>
          <p:cNvPr id="4" name="Rectangle 3"/>
          <p:cNvSpPr/>
          <p:nvPr/>
        </p:nvSpPr>
        <p:spPr>
          <a:xfrm>
            <a:off x="6226175" y="5267325"/>
            <a:ext cx="2401888" cy="762000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Device</a:t>
            </a:r>
          </a:p>
        </p:txBody>
      </p:sp>
      <p:sp>
        <p:nvSpPr>
          <p:cNvPr id="5" name="Rectangle 4"/>
          <p:cNvSpPr/>
          <p:nvPr/>
        </p:nvSpPr>
        <p:spPr>
          <a:xfrm>
            <a:off x="6226175" y="3794125"/>
            <a:ext cx="2401888" cy="762000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 err="1"/>
              <a:t>Квазиоблако</a:t>
            </a:r>
            <a:r>
              <a:rPr lang="ru-RU" dirty="0"/>
              <a:t>/</a:t>
            </a:r>
            <a:r>
              <a:rPr lang="en-US" dirty="0"/>
              <a:t>Fog</a:t>
            </a:r>
          </a:p>
        </p:txBody>
      </p:sp>
      <p:sp>
        <p:nvSpPr>
          <p:cNvPr id="6" name="Rectangle 5"/>
          <p:cNvSpPr/>
          <p:nvPr/>
        </p:nvSpPr>
        <p:spPr>
          <a:xfrm>
            <a:off x="6229350" y="2054225"/>
            <a:ext cx="2401888" cy="762000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ЦОД</a:t>
            </a:r>
            <a:r>
              <a:rPr lang="en-US" dirty="0"/>
              <a:t>/</a:t>
            </a:r>
            <a:r>
              <a:rPr lang="ru-RU" dirty="0"/>
              <a:t>облачные вычисления</a:t>
            </a:r>
            <a:endParaRPr lang="en-US" dirty="0"/>
          </a:p>
        </p:txBody>
      </p:sp>
      <p:grpSp>
        <p:nvGrpSpPr>
          <p:cNvPr id="61447" name="Group 13"/>
          <p:cNvGrpSpPr>
            <a:grpSpLocks/>
          </p:cNvGrpSpPr>
          <p:nvPr/>
        </p:nvGrpSpPr>
        <p:grpSpPr bwMode="auto">
          <a:xfrm>
            <a:off x="7862888" y="1803400"/>
            <a:ext cx="1122362" cy="1323975"/>
            <a:chOff x="7085012" y="20193"/>
            <a:chExt cx="1495425" cy="1323975"/>
          </a:xfrm>
        </p:grpSpPr>
        <p:pic>
          <p:nvPicPr>
            <p:cNvPr id="61468" name="Picture 6" descr="small-cloud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085012" y="20193"/>
              <a:ext cx="1495425" cy="1323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69" name="Picture 21" descr="rack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505699" y="405955"/>
              <a:ext cx="352425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70" name="Picture 21" descr="rack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751977" y="405955"/>
              <a:ext cx="352425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71" name="Picture 21" descr="rack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998254" y="405955"/>
              <a:ext cx="352425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Picture 3" descr="C:\Documents and Settings\sacheung\My Documents\Clients\ALF\Smartgrid\Assets\Cut Outs\windmill-6058144.pn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834598" y="5356871"/>
            <a:ext cx="312269" cy="58261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cxnSp>
        <p:nvCxnSpPr>
          <p:cNvPr id="16" name="Straight Connector 15"/>
          <p:cNvCxnSpPr>
            <a:stCxn id="4" idx="0"/>
            <a:endCxn id="5" idx="2"/>
          </p:cNvCxnSpPr>
          <p:nvPr/>
        </p:nvCxnSpPr>
        <p:spPr>
          <a:xfrm flipV="1">
            <a:off x="7427913" y="4556125"/>
            <a:ext cx="0" cy="711200"/>
          </a:xfrm>
          <a:prstGeom prst="line">
            <a:avLst/>
          </a:prstGeom>
          <a:ln w="38100" cmpd="sng">
            <a:solidFill>
              <a:srgbClr val="0096D6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5" idx="0"/>
            <a:endCxn id="6" idx="2"/>
          </p:cNvCxnSpPr>
          <p:nvPr/>
        </p:nvCxnSpPr>
        <p:spPr>
          <a:xfrm flipV="1">
            <a:off x="7427913" y="2816225"/>
            <a:ext cx="1587" cy="977900"/>
          </a:xfrm>
          <a:prstGeom prst="line">
            <a:avLst/>
          </a:prstGeom>
          <a:ln w="38100" cmpd="sng">
            <a:solidFill>
              <a:srgbClr val="0096D6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00025" y="3505200"/>
            <a:ext cx="2400300" cy="762000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Endpoint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0025" y="2208213"/>
            <a:ext cx="2400300" cy="762000"/>
          </a:xfrm>
          <a:prstGeom prst="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/>
              <a:t>ЦОД</a:t>
            </a:r>
            <a:r>
              <a:rPr lang="en-US" dirty="0"/>
              <a:t>/</a:t>
            </a:r>
            <a:r>
              <a:rPr lang="ru-RU" dirty="0"/>
              <a:t>облачные вычисления</a:t>
            </a:r>
            <a:endParaRPr lang="en-US" dirty="0"/>
          </a:p>
        </p:txBody>
      </p:sp>
      <p:sp>
        <p:nvSpPr>
          <p:cNvPr id="61453" name="TextBox 22"/>
          <p:cNvSpPr txBox="1">
            <a:spLocks noChangeArrowheads="1"/>
          </p:cNvSpPr>
          <p:nvPr/>
        </p:nvSpPr>
        <p:spPr bwMode="auto">
          <a:xfrm>
            <a:off x="200025" y="1131888"/>
            <a:ext cx="285750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Calibri" pitchFamily="34" charset="0"/>
              </a:rPr>
              <a:t>Traditional Computing Model</a:t>
            </a:r>
          </a:p>
          <a:p>
            <a:pPr algn="ctr"/>
            <a:r>
              <a:rPr lang="en-US" sz="1400">
                <a:latin typeface="Calibri" pitchFamily="34" charset="0"/>
              </a:rPr>
              <a:t>(terminal/mainframe, client-server, Web)</a:t>
            </a:r>
          </a:p>
        </p:txBody>
      </p:sp>
      <p:cxnSp>
        <p:nvCxnSpPr>
          <p:cNvPr id="24" name="Straight Connector 23"/>
          <p:cNvCxnSpPr>
            <a:stCxn id="21" idx="0"/>
            <a:endCxn id="22" idx="2"/>
          </p:cNvCxnSpPr>
          <p:nvPr/>
        </p:nvCxnSpPr>
        <p:spPr>
          <a:xfrm flipV="1">
            <a:off x="1400175" y="2970213"/>
            <a:ext cx="0" cy="534987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455" name="TextBox 26"/>
          <p:cNvSpPr txBox="1">
            <a:spLocks noChangeArrowheads="1"/>
          </p:cNvSpPr>
          <p:nvPr/>
        </p:nvSpPr>
        <p:spPr bwMode="auto">
          <a:xfrm>
            <a:off x="107950" y="3105150"/>
            <a:ext cx="12080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000">
                <a:latin typeface="Calibri" pitchFamily="34" charset="0"/>
              </a:rPr>
              <a:t>Assumes infinite,</a:t>
            </a:r>
          </a:p>
          <a:p>
            <a:pPr algn="r"/>
            <a:r>
              <a:rPr lang="en-US" sz="1000">
                <a:latin typeface="Calibri" pitchFamily="34" charset="0"/>
              </a:rPr>
              <a:t> bandwidth, 0 delay</a:t>
            </a:r>
          </a:p>
        </p:txBody>
      </p:sp>
      <p:sp>
        <p:nvSpPr>
          <p:cNvPr id="61456" name="TextBox 27"/>
          <p:cNvSpPr txBox="1">
            <a:spLocks noChangeArrowheads="1"/>
          </p:cNvSpPr>
          <p:nvPr/>
        </p:nvSpPr>
        <p:spPr bwMode="auto">
          <a:xfrm>
            <a:off x="5954713" y="1241425"/>
            <a:ext cx="28575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Calibri" pitchFamily="34" charset="0"/>
              </a:rPr>
              <a:t>IoT Computing Model</a:t>
            </a:r>
          </a:p>
        </p:txBody>
      </p:sp>
      <p:pic>
        <p:nvPicPr>
          <p:cNvPr id="61457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772900" y="4719638"/>
            <a:ext cx="1058863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58" name="TextBox 29"/>
          <p:cNvSpPr txBox="1">
            <a:spLocks noChangeArrowheads="1"/>
          </p:cNvSpPr>
          <p:nvPr/>
        </p:nvSpPr>
        <p:spPr bwMode="auto">
          <a:xfrm>
            <a:off x="7516813" y="4581525"/>
            <a:ext cx="1587500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latin typeface="Calibri" pitchFamily="34" charset="0"/>
              </a:rPr>
              <a:t>Assumes limited bandwidth, variable delay, and intermittent connectivity</a:t>
            </a:r>
          </a:p>
        </p:txBody>
      </p:sp>
      <p:sp>
        <p:nvSpPr>
          <p:cNvPr id="61459" name="TextBox 30"/>
          <p:cNvSpPr txBox="1">
            <a:spLocks noChangeArrowheads="1"/>
          </p:cNvSpPr>
          <p:nvPr/>
        </p:nvSpPr>
        <p:spPr bwMode="auto">
          <a:xfrm>
            <a:off x="7516813" y="3060700"/>
            <a:ext cx="15875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>
                <a:latin typeface="Calibri" pitchFamily="34" charset="0"/>
              </a:rPr>
              <a:t>Assumes limited bandwidth, variable delay, and intermittent connectivity</a:t>
            </a:r>
          </a:p>
        </p:txBody>
      </p:sp>
      <p:pic>
        <p:nvPicPr>
          <p:cNvPr id="32" name="Picture 31" descr="C819HG-V-K9.pn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10563" y="3654425"/>
            <a:ext cx="522287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1461" name="Group 32"/>
          <p:cNvGrpSpPr>
            <a:grpSpLocks/>
          </p:cNvGrpSpPr>
          <p:nvPr/>
        </p:nvGrpSpPr>
        <p:grpSpPr bwMode="auto">
          <a:xfrm>
            <a:off x="2181225" y="1981200"/>
            <a:ext cx="1122363" cy="1323975"/>
            <a:chOff x="7085012" y="20193"/>
            <a:chExt cx="1495425" cy="1323975"/>
          </a:xfrm>
        </p:grpSpPr>
        <p:pic>
          <p:nvPicPr>
            <p:cNvPr id="61464" name="Picture 6" descr="small-cloud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085012" y="20193"/>
              <a:ext cx="1495425" cy="1323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65" name="Picture 21" descr="rack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505699" y="405955"/>
              <a:ext cx="352425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66" name="Picture 21" descr="rack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751977" y="405955"/>
              <a:ext cx="352425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67" name="Picture 21" descr="rack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998254" y="405955"/>
              <a:ext cx="352425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1462" name="TextBox 18"/>
          <p:cNvSpPr txBox="1">
            <a:spLocks noChangeArrowheads="1"/>
          </p:cNvSpPr>
          <p:nvPr/>
        </p:nvSpPr>
        <p:spPr bwMode="auto">
          <a:xfrm>
            <a:off x="176213" y="4303713"/>
            <a:ext cx="6308725" cy="253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ru-RU" sz="1600" b="1" dirty="0">
                <a:latin typeface="Calibri" pitchFamily="34" charset="0"/>
              </a:rPr>
              <a:t>Промышленные маршрутизаторы </a:t>
            </a:r>
            <a:r>
              <a:rPr lang="ru-RU" sz="1600" b="1" dirty="0" err="1">
                <a:latin typeface="Calibri" pitchFamily="34" charset="0"/>
              </a:rPr>
              <a:t>Cisco</a:t>
            </a:r>
            <a:r>
              <a:rPr lang="ru-RU" sz="1600" b="1" dirty="0">
                <a:latin typeface="Calibri" pitchFamily="34" charset="0"/>
              </a:rPr>
              <a:t>, </a:t>
            </a:r>
            <a:r>
              <a:rPr lang="ru-RU" sz="1600" b="1" dirty="0" smtClean="0">
                <a:latin typeface="Calibri" pitchFamily="34" charset="0"/>
              </a:rPr>
              <a:t>оснащаются </a:t>
            </a:r>
            <a:r>
              <a:rPr lang="ru-RU" sz="1600" b="1" dirty="0">
                <a:latin typeface="Calibri" pitchFamily="34" charset="0"/>
              </a:rPr>
              <a:t>новой технологией, которую называют «</a:t>
            </a:r>
            <a:r>
              <a:rPr lang="ru-RU" sz="1600" b="1" dirty="0" err="1">
                <a:latin typeface="Calibri" pitchFamily="34" charset="0"/>
              </a:rPr>
              <a:t>квазиоблачными</a:t>
            </a:r>
            <a:r>
              <a:rPr lang="ru-RU" sz="1600" b="1" dirty="0">
                <a:latin typeface="Calibri" pitchFamily="34" charset="0"/>
              </a:rPr>
              <a:t>» (или «туманными») вычислениями. Их </a:t>
            </a:r>
            <a:r>
              <a:rPr lang="ru-RU" sz="1600" b="1" dirty="0" smtClean="0">
                <a:latin typeface="Calibri" pitchFamily="34" charset="0"/>
              </a:rPr>
              <a:t>обеспечивает </a:t>
            </a:r>
            <a:r>
              <a:rPr lang="ru-RU" sz="1600" b="1" dirty="0">
                <a:latin typeface="Calibri" pitchFamily="34" charset="0"/>
              </a:rPr>
              <a:t>платформа </a:t>
            </a:r>
            <a:r>
              <a:rPr lang="ru-RU" sz="1600" b="1" dirty="0" err="1">
                <a:latin typeface="Calibri" pitchFamily="34" charset="0"/>
              </a:rPr>
              <a:t>IOx</a:t>
            </a:r>
            <a:r>
              <a:rPr lang="ru-RU" sz="1600" b="1" dirty="0">
                <a:latin typeface="Calibri" pitchFamily="34" charset="0"/>
              </a:rPr>
              <a:t> (собственная </a:t>
            </a:r>
            <a:r>
              <a:rPr lang="ru-RU" sz="1600" b="1" dirty="0" err="1">
                <a:latin typeface="Calibri" pitchFamily="34" charset="0"/>
              </a:rPr>
              <a:t>Cisco</a:t>
            </a:r>
            <a:r>
              <a:rPr lang="ru-RU" sz="1600" b="1" dirty="0">
                <a:latin typeface="Calibri" pitchFamily="34" charset="0"/>
              </a:rPr>
              <a:t> IOS в паре с </a:t>
            </a:r>
            <a:r>
              <a:rPr lang="ru-RU" sz="1600" b="1" dirty="0" err="1">
                <a:latin typeface="Calibri" pitchFamily="34" charset="0"/>
              </a:rPr>
              <a:t>Linux</a:t>
            </a:r>
            <a:r>
              <a:rPr lang="ru-RU" sz="1600" b="1" dirty="0">
                <a:latin typeface="Calibri" pitchFamily="34" charset="0"/>
              </a:rPr>
              <a:t>). «Туманные» распределённые вычисления </a:t>
            </a:r>
            <a:r>
              <a:rPr lang="ru-RU" sz="1600" b="1" dirty="0" smtClean="0">
                <a:latin typeface="Calibri" pitchFamily="34" charset="0"/>
              </a:rPr>
              <a:t>станут осуществляться </a:t>
            </a:r>
            <a:r>
              <a:rPr lang="ru-RU" sz="1600" b="1" dirty="0">
                <a:latin typeface="Calibri" pitchFamily="34" charset="0"/>
              </a:rPr>
              <a:t>на периметре </a:t>
            </a:r>
            <a:r>
              <a:rPr lang="ru-RU" sz="1600" b="1" dirty="0" smtClean="0">
                <a:latin typeface="Calibri" pitchFamily="34" charset="0"/>
              </a:rPr>
              <a:t>сети </a:t>
            </a:r>
            <a:r>
              <a:rPr lang="en-US" sz="1600" b="1" dirty="0" smtClean="0">
                <a:latin typeface="Calibri" pitchFamily="34" charset="0"/>
              </a:rPr>
              <a:t>(Edge Computing)</a:t>
            </a:r>
            <a:r>
              <a:rPr lang="ru-RU" sz="1600" b="1" dirty="0" smtClean="0">
                <a:latin typeface="Calibri" pitchFamily="34" charset="0"/>
              </a:rPr>
              <a:t>. </a:t>
            </a:r>
            <a:r>
              <a:rPr lang="ru-RU" sz="1600" b="1" dirty="0">
                <a:latin typeface="Calibri" pitchFamily="34" charset="0"/>
              </a:rPr>
              <a:t>Оборудование </a:t>
            </a:r>
            <a:r>
              <a:rPr lang="ru-RU" sz="1600" b="1" dirty="0" err="1">
                <a:latin typeface="Calibri" pitchFamily="34" charset="0"/>
              </a:rPr>
              <a:t>Cisco</a:t>
            </a:r>
            <a:r>
              <a:rPr lang="ru-RU" sz="1600" b="1" dirty="0">
                <a:latin typeface="Calibri" pitchFamily="34" charset="0"/>
              </a:rPr>
              <a:t>, оснащённое многоядерными процессорами, будет выполнять IOS на одном ядре, а </a:t>
            </a:r>
            <a:r>
              <a:rPr lang="ru-RU" sz="1600" b="1" dirty="0" err="1">
                <a:latin typeface="Calibri" pitchFamily="34" charset="0"/>
              </a:rPr>
              <a:t>Linux</a:t>
            </a:r>
            <a:r>
              <a:rPr lang="ru-RU" sz="1600" b="1" dirty="0">
                <a:latin typeface="Calibri" pitchFamily="34" charset="0"/>
              </a:rPr>
              <a:t> — на другом, обеспечивая маршрутизаторы и IP-камеры приложениями, которые позволят им самим управлять данными и обработкой, а не передавать эти данные через сеть в облако.</a:t>
            </a:r>
            <a:endParaRPr lang="ru-RU" sz="1600" dirty="0">
              <a:latin typeface="Calibri" pitchFamily="34" charset="0"/>
            </a:endParaRPr>
          </a:p>
        </p:txBody>
      </p:sp>
      <p:pic>
        <p:nvPicPr>
          <p:cNvPr id="61463" name="Picture 17" descr="laptop1-2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993900" y="3732213"/>
            <a:ext cx="50323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097472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Заголовок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00113"/>
          </a:xfrm>
        </p:spPr>
        <p:txBody>
          <a:bodyPr/>
          <a:lstStyle/>
          <a:p>
            <a:pPr algn="ctr"/>
            <a:r>
              <a:rPr lang="en-US" sz="2400" dirty="0" smtClean="0"/>
              <a:t>PREDICTIVE ANALYTICS</a:t>
            </a:r>
            <a:endParaRPr lang="ru-RU" sz="2400" dirty="0" smtClean="0"/>
          </a:p>
        </p:txBody>
      </p:sp>
      <p:pic>
        <p:nvPicPr>
          <p:cNvPr id="49154" name="Picture 2" descr="http://www.brandpa.co.uk/sport/images/brand-analysi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88" y="1500188"/>
            <a:ext cx="7072312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217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57313"/>
          </a:xfrm>
        </p:spPr>
        <p:txBody>
          <a:bodyPr/>
          <a:lstStyle/>
          <a:p>
            <a:pPr algn="ctr"/>
            <a:r>
              <a:rPr lang="en-US" sz="2400" dirty="0" smtClean="0"/>
              <a:t>BIG DATA</a:t>
            </a:r>
            <a:r>
              <a:rPr lang="ru-RU" sz="2400" dirty="0" smtClean="0"/>
              <a:t> – НОВАЯ ПАРАДИГМА </a:t>
            </a:r>
            <a:br>
              <a:rPr lang="ru-RU" sz="2400" dirty="0" smtClean="0"/>
            </a:br>
            <a:r>
              <a:rPr lang="ru-RU" sz="2400" dirty="0" smtClean="0"/>
              <a:t>ИЛИ ОЧЕРЕДНОЙ МИФ?</a:t>
            </a:r>
          </a:p>
        </p:txBody>
      </p:sp>
      <p:pic>
        <p:nvPicPr>
          <p:cNvPr id="50178" name="Picture 2" descr="http://www.stihi.ru/pics/2013/08/25/258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500188"/>
            <a:ext cx="7215188" cy="521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376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ru-RU" sz="2400" dirty="0" smtClean="0"/>
              <a:t>ВОПРОСЫ К ЛЕКЦИИ</a:t>
            </a:r>
          </a:p>
        </p:txBody>
      </p:sp>
      <p:sp>
        <p:nvSpPr>
          <p:cNvPr id="38914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514350" indent="-514350">
              <a:lnSpc>
                <a:spcPct val="90000"/>
              </a:lnSpc>
              <a:buAutoNum type="arabicPeriod"/>
            </a:pPr>
            <a:r>
              <a:rPr lang="ru-RU" sz="2400" dirty="0" smtClean="0"/>
              <a:t>Три направления цифровой трансформации</a:t>
            </a:r>
          </a:p>
          <a:p>
            <a:pPr marL="514350" indent="-514350">
              <a:lnSpc>
                <a:spcPct val="90000"/>
              </a:lnSpc>
              <a:buAutoNum type="arabicPeriod"/>
            </a:pPr>
            <a:r>
              <a:rPr lang="ru-RU" sz="2400" dirty="0" smtClean="0"/>
              <a:t>Цифровые двойники и цифровые тени.</a:t>
            </a:r>
          </a:p>
          <a:p>
            <a:pPr marL="514350" indent="-514350">
              <a:lnSpc>
                <a:spcPct val="90000"/>
              </a:lnSpc>
              <a:buAutoNum type="arabicPeriod"/>
            </a:pPr>
            <a:r>
              <a:rPr lang="ru-RU" sz="2400" dirty="0"/>
              <a:t>Цифровая модель – цифровой прототип – цифровой двойник</a:t>
            </a:r>
          </a:p>
          <a:p>
            <a:pPr marL="514350" indent="-514350">
              <a:lnSpc>
                <a:spcPct val="90000"/>
              </a:lnSpc>
              <a:buAutoNum type="arabicPeriod"/>
            </a:pPr>
            <a:r>
              <a:rPr lang="ru-RU" sz="2400" dirty="0" smtClean="0"/>
              <a:t>Умные цифровые двойники</a:t>
            </a:r>
          </a:p>
          <a:p>
            <a:pPr marL="514350" indent="-514350">
              <a:lnSpc>
                <a:spcPct val="90000"/>
              </a:lnSpc>
              <a:buAutoNum type="arabicPeriod"/>
            </a:pPr>
            <a:r>
              <a:rPr lang="ru-RU" sz="2400" dirty="0" smtClean="0"/>
              <a:t>Три типа цифровых двойников (ЦД)</a:t>
            </a:r>
          </a:p>
          <a:p>
            <a:pPr marL="514350" indent="-514350">
              <a:lnSpc>
                <a:spcPct val="90000"/>
              </a:lnSpc>
              <a:buAutoNum type="arabicPeriod"/>
            </a:pPr>
            <a:r>
              <a:rPr lang="ru-RU" sz="2400" dirty="0" smtClean="0"/>
              <a:t>Пять компонентов программного обеспечения, необходимых для </a:t>
            </a:r>
            <a:r>
              <a:rPr lang="ru-RU" sz="2400" smtClean="0"/>
              <a:t>создания ЦД</a:t>
            </a:r>
            <a:endParaRPr lang="ru-RU" sz="2400" dirty="0" smtClean="0"/>
          </a:p>
          <a:p>
            <a:pPr marL="514350" indent="-514350">
              <a:lnSpc>
                <a:spcPct val="90000"/>
              </a:lnSpc>
              <a:buAutoNum type="arabicPeriod"/>
            </a:pPr>
            <a:r>
              <a:rPr lang="ru-RU" sz="2400" dirty="0" smtClean="0"/>
              <a:t>Онтологический подход к построению ЦД и его архитектура</a:t>
            </a:r>
          </a:p>
          <a:p>
            <a:pPr marL="514350" indent="-514350">
              <a:lnSpc>
                <a:spcPct val="90000"/>
              </a:lnSpc>
              <a:buAutoNum type="arabicPeriod"/>
            </a:pPr>
            <a:r>
              <a:rPr lang="ru-RU" sz="2400" dirty="0" smtClean="0"/>
              <a:t>ЦД в энергетике</a:t>
            </a:r>
          </a:p>
          <a:p>
            <a:pPr marL="514350" indent="-514350">
              <a:lnSpc>
                <a:spcPct val="90000"/>
              </a:lnSpc>
              <a:buFont typeface="Wingdings" pitchFamily="2" charset="2"/>
              <a:buAutoNum type="arabicPeriod"/>
            </a:pPr>
            <a:r>
              <a:rPr lang="ru-RU" sz="2400" dirty="0" smtClean="0"/>
              <a:t>Основные </a:t>
            </a:r>
            <a:r>
              <a:rPr lang="ru-RU" sz="2400" dirty="0"/>
              <a:t>сферы применения  интеллектуальных технологий</a:t>
            </a:r>
          </a:p>
          <a:p>
            <a:pPr marL="514350" indent="-514350">
              <a:lnSpc>
                <a:spcPct val="90000"/>
              </a:lnSpc>
              <a:buAutoNum type="arabicPeriod"/>
            </a:pPr>
            <a:endParaRPr lang="ru-RU" sz="2400" dirty="0" smtClean="0"/>
          </a:p>
          <a:p>
            <a:pPr marL="514350" indent="-514350">
              <a:lnSpc>
                <a:spcPct val="90000"/>
              </a:lnSpc>
              <a:buAutoNum type="arabicPeriod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64492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400" dirty="0" smtClean="0"/>
              <a:t>ЦИФРОВАЯ МОДЕЛЬ – ЦИФРОВОЙ ПРОТОТИП – ЦИФРОВОЙ ДВОЙНИК</a:t>
            </a:r>
            <a:endParaRPr lang="ru-RU" sz="24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866249" y="2309100"/>
            <a:ext cx="6670202" cy="648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5" name="Рисунок 2" descr="https://www.cadmatic.com/assets/uploads/images/cadmatic_eshare_digital_twi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8320317" cy="332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 flipV="1">
            <a:off x="3866249" y="5013175"/>
            <a:ext cx="6670202" cy="5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109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sz="2400" b="1" dirty="0" smtClean="0"/>
              <a:t>ЭВОЛЮЦИЯ КОНЦЕПЦИИ </a:t>
            </a:r>
          </a:p>
          <a:p>
            <a:pPr marL="0" indent="0" algn="ctr">
              <a:buNone/>
            </a:pPr>
            <a:r>
              <a:rPr lang="ru-RU" sz="2400" b="1" dirty="0" smtClean="0"/>
              <a:t>ЦИФРОВЫХ ДВОЙНИКОВ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970587432"/>
      </p:ext>
    </p:extLst>
  </p:cSld>
  <p:clrMapOvr>
    <a:masterClrMapping/>
  </p:clrMapOvr>
</p:sld>
</file>

<file path=ppt/theme/theme1.xml><?xml version="1.0" encoding="utf-8"?>
<a:theme xmlns:a="http://schemas.openxmlformats.org/drawingml/2006/main" name="Край">
  <a:themeElements>
    <a:clrScheme name="Край 15">
      <a:dk1>
        <a:srgbClr val="0000FF"/>
      </a:dk1>
      <a:lt1>
        <a:srgbClr val="FFFFFF"/>
      </a:lt1>
      <a:dk2>
        <a:srgbClr val="0000FF"/>
      </a:dk2>
      <a:lt2>
        <a:srgbClr val="5F5F5F"/>
      </a:lt2>
      <a:accent1>
        <a:srgbClr val="800080"/>
      </a:accent1>
      <a:accent2>
        <a:srgbClr val="0000FF"/>
      </a:accent2>
      <a:accent3>
        <a:srgbClr val="FFFFFF"/>
      </a:accent3>
      <a:accent4>
        <a:srgbClr val="0000DA"/>
      </a:accent4>
      <a:accent5>
        <a:srgbClr val="C0AAC0"/>
      </a:accent5>
      <a:accent6>
        <a:srgbClr val="0000E7"/>
      </a:accent6>
      <a:hlink>
        <a:srgbClr val="0000FF"/>
      </a:hlink>
      <a:folHlink>
        <a:srgbClr val="1504F4"/>
      </a:folHlink>
    </a:clrScheme>
    <a:fontScheme name="Край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Край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Край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Край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Край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Край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Край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Край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Край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Край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Край 10">
        <a:dk1>
          <a:srgbClr val="000000"/>
        </a:dk1>
        <a:lt1>
          <a:srgbClr val="FFFFFF"/>
        </a:lt1>
        <a:dk2>
          <a:srgbClr val="990000"/>
        </a:dk2>
        <a:lt2>
          <a:srgbClr val="5F5F5F"/>
        </a:lt2>
        <a:accent1>
          <a:srgbClr val="9900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CAA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Край 11">
        <a:dk1>
          <a:srgbClr val="000000"/>
        </a:dk1>
        <a:lt1>
          <a:srgbClr val="FFFFFF"/>
        </a:lt1>
        <a:dk2>
          <a:srgbClr val="800080"/>
        </a:dk2>
        <a:lt2>
          <a:srgbClr val="5F5F5F"/>
        </a:lt2>
        <a:accent1>
          <a:srgbClr val="800080"/>
        </a:accent1>
        <a:accent2>
          <a:srgbClr val="CC0099"/>
        </a:accent2>
        <a:accent3>
          <a:srgbClr val="FFFFFF"/>
        </a:accent3>
        <a:accent4>
          <a:srgbClr val="000000"/>
        </a:accent4>
        <a:accent5>
          <a:srgbClr val="C0AAC0"/>
        </a:accent5>
        <a:accent6>
          <a:srgbClr val="B9008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Край 12">
        <a:dk1>
          <a:srgbClr val="0000FF"/>
        </a:dk1>
        <a:lt1>
          <a:srgbClr val="FFFFFF"/>
        </a:lt1>
        <a:dk2>
          <a:srgbClr val="800080"/>
        </a:dk2>
        <a:lt2>
          <a:srgbClr val="5F5F5F"/>
        </a:lt2>
        <a:accent1>
          <a:srgbClr val="800080"/>
        </a:accent1>
        <a:accent2>
          <a:srgbClr val="CC0099"/>
        </a:accent2>
        <a:accent3>
          <a:srgbClr val="FFFFFF"/>
        </a:accent3>
        <a:accent4>
          <a:srgbClr val="0000DA"/>
        </a:accent4>
        <a:accent5>
          <a:srgbClr val="C0AAC0"/>
        </a:accent5>
        <a:accent6>
          <a:srgbClr val="B9008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Край 13">
        <a:dk1>
          <a:srgbClr val="0000FF"/>
        </a:dk1>
        <a:lt1>
          <a:srgbClr val="FFFFFF"/>
        </a:lt1>
        <a:dk2>
          <a:srgbClr val="0000FF"/>
        </a:dk2>
        <a:lt2>
          <a:srgbClr val="5F5F5F"/>
        </a:lt2>
        <a:accent1>
          <a:srgbClr val="800080"/>
        </a:accent1>
        <a:accent2>
          <a:srgbClr val="CC0099"/>
        </a:accent2>
        <a:accent3>
          <a:srgbClr val="FFFFFF"/>
        </a:accent3>
        <a:accent4>
          <a:srgbClr val="0000DA"/>
        </a:accent4>
        <a:accent5>
          <a:srgbClr val="C0AAC0"/>
        </a:accent5>
        <a:accent6>
          <a:srgbClr val="B9008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Край 14">
        <a:dk1>
          <a:srgbClr val="0000FF"/>
        </a:dk1>
        <a:lt1>
          <a:srgbClr val="FFFFFF"/>
        </a:lt1>
        <a:dk2>
          <a:srgbClr val="0000FF"/>
        </a:dk2>
        <a:lt2>
          <a:srgbClr val="5F5F5F"/>
        </a:lt2>
        <a:accent1>
          <a:srgbClr val="800080"/>
        </a:accent1>
        <a:accent2>
          <a:srgbClr val="0000FF"/>
        </a:accent2>
        <a:accent3>
          <a:srgbClr val="FFFFFF"/>
        </a:accent3>
        <a:accent4>
          <a:srgbClr val="0000DA"/>
        </a:accent4>
        <a:accent5>
          <a:srgbClr val="C0AAC0"/>
        </a:accent5>
        <a:accent6>
          <a:srgbClr val="0000E7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Край 15">
        <a:dk1>
          <a:srgbClr val="0000FF"/>
        </a:dk1>
        <a:lt1>
          <a:srgbClr val="FFFFFF"/>
        </a:lt1>
        <a:dk2>
          <a:srgbClr val="0000FF"/>
        </a:dk2>
        <a:lt2>
          <a:srgbClr val="5F5F5F"/>
        </a:lt2>
        <a:accent1>
          <a:srgbClr val="800080"/>
        </a:accent1>
        <a:accent2>
          <a:srgbClr val="0000FF"/>
        </a:accent2>
        <a:accent3>
          <a:srgbClr val="FFFFFF"/>
        </a:accent3>
        <a:accent4>
          <a:srgbClr val="0000DA"/>
        </a:accent4>
        <a:accent5>
          <a:srgbClr val="C0AAC0"/>
        </a:accent5>
        <a:accent6>
          <a:srgbClr val="0000E7"/>
        </a:accent6>
        <a:hlink>
          <a:srgbClr val="0000FF"/>
        </a:hlink>
        <a:folHlink>
          <a:srgbClr val="1504F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6837</TotalTime>
  <Words>3937</Words>
  <Application>Microsoft Office PowerPoint</Application>
  <PresentationFormat>Экран (4:3)</PresentationFormat>
  <Paragraphs>267</Paragraphs>
  <Slides>79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79</vt:i4>
      </vt:variant>
    </vt:vector>
  </HeadingPairs>
  <TitlesOfParts>
    <vt:vector size="86" baseType="lpstr">
      <vt:lpstr>Arial Unicode MS</vt:lpstr>
      <vt:lpstr>Arial</vt:lpstr>
      <vt:lpstr>Calibri</vt:lpstr>
      <vt:lpstr>Garamond</vt:lpstr>
      <vt:lpstr>Times New Roman</vt:lpstr>
      <vt:lpstr>Wingdings</vt:lpstr>
      <vt:lpstr>Край</vt:lpstr>
      <vt:lpstr>ЦИФРОВЫЕ ДВОЙНИКИ  (на примере энергетики) СФЕРЫ ПРИМЕНЕНИЯ  ИНТЕЛЛЕКТУАЛЬНЫХ  ТЕХНОЛОГИЙ  </vt:lpstr>
      <vt:lpstr>Презентация PowerPoint</vt:lpstr>
      <vt:lpstr>ЦИФРОВАЯ ТРАНСФОРМАЦИЯ ИЛИ ЦИФРОВИЗАЦИЯ</vt:lpstr>
      <vt:lpstr>ЦИФРОВАЯ ТРАНСФОРМАЦИЯ ИЛИ ЦИФРОВИЗАЦИЯ</vt:lpstr>
      <vt:lpstr>ОСНОВНЫЕ СТАДИИ РАЗВИТИЯ ИКТ  (ПРИМЕНЕНИЯ В ЦИФРОВОЙ ТРАНСФОРМАЦИИ)</vt:lpstr>
      <vt:lpstr>ЦИФРОВЫЕ ДВОЙНИКИ КАК СОВРЕМЕННЫЙ ТРЕНД</vt:lpstr>
      <vt:lpstr>ЦИФРОВАЯ ТЕНЬ</vt:lpstr>
      <vt:lpstr>ЦИФРОВАЯ МОДЕЛЬ – ЦИФРОВОЙ ПРОТОТИП – ЦИФРОВОЙ ДВОЙНИК</vt:lpstr>
      <vt:lpstr>Презентация PowerPoint</vt:lpstr>
      <vt:lpstr>ЭТАПЫ ЭВОЛЮЦИИ КОНЦЕПЦИИ ЦД [The New Age of Manufacturing: Digital Twin Technology &amp; IoT ]</vt:lpstr>
      <vt:lpstr>СТРУКТУРНАЯ СХЕМА ЦИФРОВОГО ДВОЙНИКА.  </vt:lpstr>
      <vt:lpstr>КЛАССИФИКАЦИИ ЦИФРОВЫХ ДВОЙНИКОВ</vt:lpstr>
      <vt:lpstr>ТРИ ТИПА ЦИФРОВЫХ ДВОЙНИКОВ (по используемой технологии)</vt:lpstr>
      <vt:lpstr>СТИМУЛИРУЮЩИЕ ФАКТОРЫ ДЛЯ СОЗДАНИЯ ЦД</vt:lpstr>
      <vt:lpstr>ФАКТОРЫ, СДЕРЖИВАЮЩИЕ РАЗВИТИЕ  ЦД-ТЕХНОЛОГИИ В РОССИИ</vt:lpstr>
      <vt:lpstr>Презентация PowerPoint</vt:lpstr>
      <vt:lpstr>ОСНОВНЫЕ ВАРИАНТЫ ИСПОЛЬЗОВАНИЯ (USE CASES) ЦИФРОВЫХ ДВОЙНИКОВ ДЛЯ ЭНЕРГЕТИЧЕСКИХ СИСТЕМ </vt:lpstr>
      <vt:lpstr>ПЯТЬ КОМПОНЕНТОВ ПРОГРАММНОГО ОБЕСПЕЧЕНИЯ, НЕОБХОДИМЫХ ДЛЯ СОЗДАНИЯ ЦИФРОВОГО ДВОЙНИКА </vt:lpstr>
      <vt:lpstr>ПЯТЬ КОМПОНЕНТОВ ПРОГРАММНОГО ОБЕСПЕЧЕНИЯ, НЕОБХОДИМЫХ ДЛЯ СОЗДАНИЯ ЦИФРОВОГО ДВОЙНИКА </vt:lpstr>
      <vt:lpstr>ОТСУТСТВИЕ В РФ КОМПАНИЙ-ПОСТАВЩИКОВ  ПЯТИ КАТЕГОРИЙ ПО ДЛЯ ПОСТРОЕНИЯ ЦД</vt:lpstr>
      <vt:lpstr>ЦИФРОВОЙ ДВОЙНИК КАК ИНТЕГРАЦИЯ ТЕХНОЛОГИЙ</vt:lpstr>
      <vt:lpstr>АРХИТЕКТУРА ЦИФРОВОГО ДВОЙНИКА ЭНЕРГЕТИЧЕСКОЙ СИСТЕМЫ (ИПУ РАН, д.т.н. С.П. Ковалев ) </vt:lpstr>
      <vt:lpstr>ШЕСТЬ СЛОЕВ (ИНФОРМАЦИОННЫХ КОМПОНЕНТОВ) ЦИФРОВОГО ДВОЙНИКА ЭНЕРГОСИСТЕМЫ</vt:lpstr>
      <vt:lpstr>ВЗАИМОДЕЙСТВИЕ СЛОЕВ ЦИФРОВОГО ДВОЙНИКА</vt:lpstr>
      <vt:lpstr>Презентация PowerPoint</vt:lpstr>
      <vt:lpstr>ОБОБЩЕННАЯ АРХИТЕКТУРА ЦИФРОВОГО ДВОЙНИКА ЭНЕРГЕТИЧЕСКОЙ СИСТЕМЫ</vt:lpstr>
      <vt:lpstr>СХЕМА ЦИФРОВЫХ ДВОЙНИКОВ НА ОСНОВЕ ОНТОЛОГИЧЕСКОЙ МОДЕЛИ </vt:lpstr>
      <vt:lpstr>СТРУКТУРА ОНТОЛОГИЧЕСКИХ МОДЕЛЕЙ ДЛЯ ПОСТРОЕНИЯ ЦИФРОВЫХ ДВОЙНИКОВ В ЭНЕРГЕТИКЕ</vt:lpstr>
      <vt:lpstr>МЕТАОНТОЛОГИЯ ИССЛЕДОВАНИЙ</vt:lpstr>
      <vt:lpstr>ОНТОЛОГИЯ ПРЕДМЕТНОЙ ОБЛАСТИ (ТЕПЛОЭНЕРГЕТИКИ)</vt:lpstr>
      <vt:lpstr>ОНТОЛОГИЯ ПРОГРАММНОГО КОМПЛЕКСА</vt:lpstr>
      <vt:lpstr>Презентация PowerPoint</vt:lpstr>
      <vt:lpstr>ИСПОЛЬЗОВАНИЕ ИМЕЮЩЕГОСЯ НАУЧНОГО ИНТСРУМЕНТАРИЯ</vt:lpstr>
      <vt:lpstr>БАЗОВЫЙ ПРОЕКТ ИСЭМ СО РАН (2021- 2025 гг.)</vt:lpstr>
      <vt:lpstr>ЭТАПЫ ПОСТРОЕНИЯ ЦИФРОВЫХ ДВОЙНИКОВ С ИСПОЛЬЗОВАНИЕМ НАУЧНОГО ИНСТРУМЕНТАРИЯ</vt:lpstr>
      <vt:lpstr>ОСНОВНЫЕ ОЖИДАЕМЫЕ НАУЧНЫЕ РЕЗУЛЬТАТЫ</vt:lpstr>
      <vt:lpstr>ДВЕ СТАДИИ ПРОЕКТА</vt:lpstr>
      <vt:lpstr>КОНКРЕТНЫЕ РЕАЛИЗАЦИИ</vt:lpstr>
      <vt:lpstr>СОЛНЕЧНАЯ ЭЛЕКТРОСТАНЦИЯ</vt:lpstr>
      <vt:lpstr>ОНТОЛОГИЯ СОЛНЕЧНОЙ ЭЛЕКТРОСТАНЦИИ</vt:lpstr>
      <vt:lpstr>Презентация PowerPoint</vt:lpstr>
      <vt:lpstr>ЦИФРОВЫЕ ДВОЙНИКИ В НЕФТЕГАЗОВОЙ ОТРАСЛИ</vt:lpstr>
      <vt:lpstr>ЦИФРОВЫЕ ДВОЙНИКИ В НЕФТЕГАЗОВОЙ ОТРАСЛИ</vt:lpstr>
      <vt:lpstr>ЦИФРОВЫЕ ДВОЙНИКИ В ЭЛЕКТРОЭНЕРГЕТИКЕ</vt:lpstr>
      <vt:lpstr>ЦИФРОВЫЕ ДВОЙНИКИ В ЭЛЕКТРОЭНЕРГЕТИКЕ</vt:lpstr>
      <vt:lpstr>РОССИЙСКИЕ ПОСТАВЩИКИ НА РЫНКЕ ЦД ДЛЯ ЭНЕРГЕТИКИ </vt:lpstr>
      <vt:lpstr>ВЫВОДЫ</vt:lpstr>
      <vt:lpstr>Презентация PowerPoint</vt:lpstr>
      <vt:lpstr>ДОПОЛНЕНИЕ ВОЗМОЖНОСТЕЙ ЧЕЛОВЕКА ИНТЕЛЛЕКТУАЛЬНЫМИ ТЕХНОЛОГИЯМИ</vt:lpstr>
      <vt:lpstr> BIOACOUSTIC SENSING</vt:lpstr>
      <vt:lpstr>Презентация PowerPoint</vt:lpstr>
      <vt:lpstr>BRAIN-COMPUTER INTERFACE</vt:lpstr>
      <vt:lpstr>HUMAN AUGMENTATION</vt:lpstr>
      <vt:lpstr>NEUROBUSINESS</vt:lpstr>
      <vt:lpstr>WEARABLE USER INTERFACES</vt:lpstr>
      <vt:lpstr>AUGMENTED REALITY</vt:lpstr>
      <vt:lpstr>GESTURE CONTROL</vt:lpstr>
      <vt:lpstr>ТЕХНОЛОГИИ ЗАМЕНЫ ЧЕЛОВЕКА КОМПЬЮТЕРОМ.  ТЕХНОЛОГИИ СОТРУДНИЧЕСТВА ЧЕЛОВЕКА И КОМПЬЮТЕРА</vt:lpstr>
      <vt:lpstr>AUTONOMOUS VEHICLES</vt:lpstr>
      <vt:lpstr>MOBILE ROBOTS</vt:lpstr>
      <vt:lpstr>NATURAL LANGUAGE QUESTION AND ANSWERING (NLQA), VIRTUAL ASSISTANT</vt:lpstr>
      <vt:lpstr>ТЕХНОЛОГИИ ПОНИМАНИЯ КОМПЬЮТЕРАМИ ЧЕЛОВЕКА И ОКРУЖАЮЩЕЙ СРЕДЫ</vt:lpstr>
      <vt:lpstr>SMART DUST</vt:lpstr>
      <vt:lpstr>SMART DUST (УМНАЯ ПЫЛЬ)</vt:lpstr>
      <vt:lpstr>AFFECTIVE COMPUTING</vt:lpstr>
      <vt:lpstr>BIOCHIPS</vt:lpstr>
      <vt:lpstr>ACTIVITY STREAMS</vt:lpstr>
      <vt:lpstr>LOCATION INTELLIGENCE</vt:lpstr>
      <vt:lpstr>ТЕХНОЛОГИИ УЛУЧШЕНИЯ ПОНИМАНИЯ  ЧЕЛОВЕКОМ КОМПЬЮТЕРА</vt:lpstr>
      <vt:lpstr>INTERNET OF THINGS</vt:lpstr>
      <vt:lpstr>VOLUMETRIC AND HOLOGRAPHIC DISPLAYS</vt:lpstr>
      <vt:lpstr>ТЕХНОЛОГИИ СОЗДАНИЯ ИНТЕЛЛЕКТУАЛЬНЫХ КОМПЬЮТЕРОВ</vt:lpstr>
      <vt:lpstr>QUANTUM COMPUTING</vt:lpstr>
      <vt:lpstr>IN-MEMORY DATABASE MANAGEMENT SYSTEM  AND ANALYTICS</vt:lpstr>
      <vt:lpstr>CLOUD COMPUTING</vt:lpstr>
      <vt:lpstr> «КВАЗИОБЛАЧНЫЕ» ВЫЧИСЛЕНИЯ  ИЛИ EDGE COMPUTING</vt:lpstr>
      <vt:lpstr>PREDICTIVE ANALYTICS</vt:lpstr>
      <vt:lpstr>BIG DATA – НОВАЯ ПАРАДИГМА  ИЛИ ОЧЕРЕДНОЙ МИФ?</vt:lpstr>
      <vt:lpstr>ВОПРОСЫ К ЛЕКЦИИ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Gala</dc:creator>
  <cp:lastModifiedBy>Liudmila</cp:lastModifiedBy>
  <cp:revision>374</cp:revision>
  <cp:lastPrinted>2015-10-02T06:22:16Z</cp:lastPrinted>
  <dcterms:created xsi:type="dcterms:W3CDTF">2005-03-06T16:38:01Z</dcterms:created>
  <dcterms:modified xsi:type="dcterms:W3CDTF">2022-04-13T05:39:31Z</dcterms:modified>
</cp:coreProperties>
</file>